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
  </p:notesMasterIdLst>
  <p:sldIdLst>
    <p:sldId id="256" r:id="rId2"/>
  </p:sldIdLst>
  <p:sldSz cx="40233600" cy="30175200"/>
  <p:notesSz cx="6858000" cy="9144000"/>
  <p:defaultTextStyle>
    <a:defPPr>
      <a:defRPr lang="en-US"/>
    </a:defPPr>
    <a:lvl1pPr marL="0" algn="l" defTabSz="3379622" rtl="0" eaLnBrk="1" latinLnBrk="0" hangingPunct="1">
      <a:defRPr sz="6653" kern="1200">
        <a:solidFill>
          <a:schemeClr val="tx1"/>
        </a:solidFill>
        <a:latin typeface="+mn-lt"/>
        <a:ea typeface="+mn-ea"/>
        <a:cs typeface="+mn-cs"/>
      </a:defRPr>
    </a:lvl1pPr>
    <a:lvl2pPr marL="1689811" algn="l" defTabSz="3379622" rtl="0" eaLnBrk="1" latinLnBrk="0" hangingPunct="1">
      <a:defRPr sz="6653" kern="1200">
        <a:solidFill>
          <a:schemeClr val="tx1"/>
        </a:solidFill>
        <a:latin typeface="+mn-lt"/>
        <a:ea typeface="+mn-ea"/>
        <a:cs typeface="+mn-cs"/>
      </a:defRPr>
    </a:lvl2pPr>
    <a:lvl3pPr marL="3379622" algn="l" defTabSz="3379622" rtl="0" eaLnBrk="1" latinLnBrk="0" hangingPunct="1">
      <a:defRPr sz="6653" kern="1200">
        <a:solidFill>
          <a:schemeClr val="tx1"/>
        </a:solidFill>
        <a:latin typeface="+mn-lt"/>
        <a:ea typeface="+mn-ea"/>
        <a:cs typeface="+mn-cs"/>
      </a:defRPr>
    </a:lvl3pPr>
    <a:lvl4pPr marL="5069434" algn="l" defTabSz="3379622" rtl="0" eaLnBrk="1" latinLnBrk="0" hangingPunct="1">
      <a:defRPr sz="6653" kern="1200">
        <a:solidFill>
          <a:schemeClr val="tx1"/>
        </a:solidFill>
        <a:latin typeface="+mn-lt"/>
        <a:ea typeface="+mn-ea"/>
        <a:cs typeface="+mn-cs"/>
      </a:defRPr>
    </a:lvl4pPr>
    <a:lvl5pPr marL="6759245" algn="l" defTabSz="3379622" rtl="0" eaLnBrk="1" latinLnBrk="0" hangingPunct="1">
      <a:defRPr sz="6653" kern="1200">
        <a:solidFill>
          <a:schemeClr val="tx1"/>
        </a:solidFill>
        <a:latin typeface="+mn-lt"/>
        <a:ea typeface="+mn-ea"/>
        <a:cs typeface="+mn-cs"/>
      </a:defRPr>
    </a:lvl5pPr>
    <a:lvl6pPr marL="8449056" algn="l" defTabSz="3379622" rtl="0" eaLnBrk="1" latinLnBrk="0" hangingPunct="1">
      <a:defRPr sz="6653" kern="1200">
        <a:solidFill>
          <a:schemeClr val="tx1"/>
        </a:solidFill>
        <a:latin typeface="+mn-lt"/>
        <a:ea typeface="+mn-ea"/>
        <a:cs typeface="+mn-cs"/>
      </a:defRPr>
    </a:lvl6pPr>
    <a:lvl7pPr marL="10138867" algn="l" defTabSz="3379622" rtl="0" eaLnBrk="1" latinLnBrk="0" hangingPunct="1">
      <a:defRPr sz="6653" kern="1200">
        <a:solidFill>
          <a:schemeClr val="tx1"/>
        </a:solidFill>
        <a:latin typeface="+mn-lt"/>
        <a:ea typeface="+mn-ea"/>
        <a:cs typeface="+mn-cs"/>
      </a:defRPr>
    </a:lvl7pPr>
    <a:lvl8pPr marL="11828678" algn="l" defTabSz="3379622" rtl="0" eaLnBrk="1" latinLnBrk="0" hangingPunct="1">
      <a:defRPr sz="6653" kern="1200">
        <a:solidFill>
          <a:schemeClr val="tx1"/>
        </a:solidFill>
        <a:latin typeface="+mn-lt"/>
        <a:ea typeface="+mn-ea"/>
        <a:cs typeface="+mn-cs"/>
      </a:defRPr>
    </a:lvl8pPr>
    <a:lvl9pPr marL="13518490" algn="l" defTabSz="3379622" rtl="0" eaLnBrk="1" latinLnBrk="0" hangingPunct="1">
      <a:defRPr sz="6653"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teven Luke" initials="SL" lastIdx="1"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71B52"/>
    <a:srgbClr val="0E286D"/>
    <a:srgbClr val="122E77"/>
    <a:srgbClr val="FFBD9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inimized">
    <p:restoredLeft sz="6399" autoAdjust="0"/>
    <p:restoredTop sz="94718"/>
  </p:normalViewPr>
  <p:slideViewPr>
    <p:cSldViewPr snapToGrid="0" snapToObjects="1">
      <p:cViewPr>
        <p:scale>
          <a:sx n="28" d="100"/>
          <a:sy n="28" d="100"/>
        </p:scale>
        <p:origin x="1480" y="-1008"/>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4" Type="http://schemas.openxmlformats.org/officeDocument/2006/relationships/commentAuthors" Target="commentAuthors.xml"/><Relationship Id="rId5" Type="http://schemas.openxmlformats.org/officeDocument/2006/relationships/presProps" Target="presProps.xml"/><Relationship Id="rId6" Type="http://schemas.openxmlformats.org/officeDocument/2006/relationships/viewProps" Target="viewProps.xml"/><Relationship Id="rId7" Type="http://schemas.openxmlformats.org/officeDocument/2006/relationships/theme" Target="theme/theme1.xml"/><Relationship Id="rId8"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82D61A0-3D52-DD4D-81A5-C6467547C571}" type="datetimeFigureOut">
              <a:rPr lang="en-US" smtClean="0"/>
              <a:t>3/30/17</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80DDE31-2ECE-CD48-89DF-9787675068BD}" type="slidenum">
              <a:rPr lang="en-US" smtClean="0"/>
              <a:t>‹#›</a:t>
            </a:fld>
            <a:endParaRPr lang="en-US"/>
          </a:p>
        </p:txBody>
      </p:sp>
    </p:spTree>
    <p:extLst>
      <p:ext uri="{BB962C8B-B14F-4D97-AF65-F5344CB8AC3E}">
        <p14:creationId xmlns:p14="http://schemas.microsoft.com/office/powerpoint/2010/main" val="13236023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80DDE31-2ECE-CD48-89DF-9787675068BD}" type="slidenum">
              <a:rPr lang="en-US" smtClean="0"/>
              <a:t>1</a:t>
            </a:fld>
            <a:endParaRPr lang="en-US"/>
          </a:p>
        </p:txBody>
      </p:sp>
    </p:spTree>
    <p:extLst>
      <p:ext uri="{BB962C8B-B14F-4D97-AF65-F5344CB8AC3E}">
        <p14:creationId xmlns:p14="http://schemas.microsoft.com/office/powerpoint/2010/main" val="12778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017520" y="4938397"/>
            <a:ext cx="34198560" cy="10505440"/>
          </a:xfrm>
        </p:spPr>
        <p:txBody>
          <a:bodyPr anchor="b"/>
          <a:lstStyle>
            <a:lvl1pPr algn="ctr">
              <a:defRPr sz="26400"/>
            </a:lvl1pPr>
          </a:lstStyle>
          <a:p>
            <a:r>
              <a:rPr lang="en-US" smtClean="0"/>
              <a:t>Click to edit Master title style</a:t>
            </a:r>
            <a:endParaRPr lang="en-US" dirty="0"/>
          </a:p>
        </p:txBody>
      </p:sp>
      <p:sp>
        <p:nvSpPr>
          <p:cNvPr id="3" name="Subtitle 2"/>
          <p:cNvSpPr>
            <a:spLocks noGrp="1"/>
          </p:cNvSpPr>
          <p:nvPr>
            <p:ph type="subTitle" idx="1"/>
          </p:nvPr>
        </p:nvSpPr>
        <p:spPr>
          <a:xfrm>
            <a:off x="5029200" y="15848967"/>
            <a:ext cx="30175200" cy="7285353"/>
          </a:xfrm>
        </p:spPr>
        <p:txBody>
          <a:bodyPr/>
          <a:lstStyle>
            <a:lvl1pPr marL="0" indent="0" algn="ctr">
              <a:buNone/>
              <a:defRPr sz="10560"/>
            </a:lvl1pPr>
            <a:lvl2pPr marL="2011680" indent="0" algn="ctr">
              <a:buNone/>
              <a:defRPr sz="8800"/>
            </a:lvl2pPr>
            <a:lvl3pPr marL="4023360" indent="0" algn="ctr">
              <a:buNone/>
              <a:defRPr sz="7920"/>
            </a:lvl3pPr>
            <a:lvl4pPr marL="6035040" indent="0" algn="ctr">
              <a:buNone/>
              <a:defRPr sz="7040"/>
            </a:lvl4pPr>
            <a:lvl5pPr marL="8046720" indent="0" algn="ctr">
              <a:buNone/>
              <a:defRPr sz="7040"/>
            </a:lvl5pPr>
            <a:lvl6pPr marL="10058400" indent="0" algn="ctr">
              <a:buNone/>
              <a:defRPr sz="7040"/>
            </a:lvl6pPr>
            <a:lvl7pPr marL="12070080" indent="0" algn="ctr">
              <a:buNone/>
              <a:defRPr sz="7040"/>
            </a:lvl7pPr>
            <a:lvl8pPr marL="14081760" indent="0" algn="ctr">
              <a:buNone/>
              <a:defRPr sz="7040"/>
            </a:lvl8pPr>
            <a:lvl9pPr marL="16093440" indent="0" algn="ctr">
              <a:buNone/>
              <a:defRPr sz="704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28665057-E490-0943-A18C-26765B2DB864}" type="datetimeFigureOut">
              <a:rPr lang="en-US" smtClean="0"/>
              <a:t>3/30/17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4CA4F7-42F4-CE4C-93BD-08B84A6E674C}"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8665057-E490-0943-A18C-26765B2DB864}" type="datetimeFigureOut">
              <a:rPr lang="en-US" smtClean="0"/>
              <a:t>3/30/17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4CA4F7-42F4-CE4C-93BD-08B84A6E674C}"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8792172" y="1606550"/>
            <a:ext cx="8675370" cy="25572087"/>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2766062" y="1606550"/>
            <a:ext cx="25523190" cy="2557208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8665057-E490-0943-A18C-26765B2DB864}" type="datetimeFigureOut">
              <a:rPr lang="en-US" smtClean="0"/>
              <a:t>3/30/17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4CA4F7-42F4-CE4C-93BD-08B84A6E674C}"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8665057-E490-0943-A18C-26765B2DB864}" type="datetimeFigureOut">
              <a:rPr lang="en-US" smtClean="0"/>
              <a:t>3/30/17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4CA4F7-42F4-CE4C-93BD-08B84A6E674C}"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745107" y="7522854"/>
            <a:ext cx="34701480" cy="12552043"/>
          </a:xfrm>
        </p:spPr>
        <p:txBody>
          <a:bodyPr anchor="b"/>
          <a:lstStyle>
            <a:lvl1pPr>
              <a:defRPr sz="26400"/>
            </a:lvl1pPr>
          </a:lstStyle>
          <a:p>
            <a:r>
              <a:rPr lang="en-US" smtClean="0"/>
              <a:t>Click to edit Master title style</a:t>
            </a:r>
            <a:endParaRPr lang="en-US" dirty="0"/>
          </a:p>
        </p:txBody>
      </p:sp>
      <p:sp>
        <p:nvSpPr>
          <p:cNvPr id="3" name="Text Placeholder 2"/>
          <p:cNvSpPr>
            <a:spLocks noGrp="1"/>
          </p:cNvSpPr>
          <p:nvPr>
            <p:ph type="body" idx="1"/>
          </p:nvPr>
        </p:nvSpPr>
        <p:spPr>
          <a:xfrm>
            <a:off x="2745107" y="20193644"/>
            <a:ext cx="34701480" cy="6600823"/>
          </a:xfrm>
        </p:spPr>
        <p:txBody>
          <a:bodyPr/>
          <a:lstStyle>
            <a:lvl1pPr marL="0" indent="0">
              <a:buNone/>
              <a:defRPr sz="10560">
                <a:solidFill>
                  <a:schemeClr val="tx1"/>
                </a:solidFill>
              </a:defRPr>
            </a:lvl1pPr>
            <a:lvl2pPr marL="2011680" indent="0">
              <a:buNone/>
              <a:defRPr sz="8800">
                <a:solidFill>
                  <a:schemeClr val="tx1">
                    <a:tint val="75000"/>
                  </a:schemeClr>
                </a:solidFill>
              </a:defRPr>
            </a:lvl2pPr>
            <a:lvl3pPr marL="4023360" indent="0">
              <a:buNone/>
              <a:defRPr sz="7920">
                <a:solidFill>
                  <a:schemeClr val="tx1">
                    <a:tint val="75000"/>
                  </a:schemeClr>
                </a:solidFill>
              </a:defRPr>
            </a:lvl3pPr>
            <a:lvl4pPr marL="6035040" indent="0">
              <a:buNone/>
              <a:defRPr sz="7040">
                <a:solidFill>
                  <a:schemeClr val="tx1">
                    <a:tint val="75000"/>
                  </a:schemeClr>
                </a:solidFill>
              </a:defRPr>
            </a:lvl4pPr>
            <a:lvl5pPr marL="8046720" indent="0">
              <a:buNone/>
              <a:defRPr sz="7040">
                <a:solidFill>
                  <a:schemeClr val="tx1">
                    <a:tint val="75000"/>
                  </a:schemeClr>
                </a:solidFill>
              </a:defRPr>
            </a:lvl5pPr>
            <a:lvl6pPr marL="10058400" indent="0">
              <a:buNone/>
              <a:defRPr sz="7040">
                <a:solidFill>
                  <a:schemeClr val="tx1">
                    <a:tint val="75000"/>
                  </a:schemeClr>
                </a:solidFill>
              </a:defRPr>
            </a:lvl6pPr>
            <a:lvl7pPr marL="12070080" indent="0">
              <a:buNone/>
              <a:defRPr sz="7040">
                <a:solidFill>
                  <a:schemeClr val="tx1">
                    <a:tint val="75000"/>
                  </a:schemeClr>
                </a:solidFill>
              </a:defRPr>
            </a:lvl7pPr>
            <a:lvl8pPr marL="14081760" indent="0">
              <a:buNone/>
              <a:defRPr sz="7040">
                <a:solidFill>
                  <a:schemeClr val="tx1">
                    <a:tint val="75000"/>
                  </a:schemeClr>
                </a:solidFill>
              </a:defRPr>
            </a:lvl8pPr>
            <a:lvl9pPr marL="16093440" indent="0">
              <a:buNone/>
              <a:defRPr sz="704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8665057-E490-0943-A18C-26765B2DB864}" type="datetimeFigureOut">
              <a:rPr lang="en-US" smtClean="0"/>
              <a:t>3/30/17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4CA4F7-42F4-CE4C-93BD-08B84A6E674C}"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2766060" y="8032750"/>
            <a:ext cx="17099280" cy="191458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20368260" y="8032750"/>
            <a:ext cx="17099280" cy="191458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28665057-E490-0943-A18C-26765B2DB864}" type="datetimeFigureOut">
              <a:rPr lang="en-US" smtClean="0"/>
              <a:t>3/30/17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A4CA4F7-42F4-CE4C-93BD-08B84A6E674C}"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771300" y="1606557"/>
            <a:ext cx="34701480" cy="583247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2771305" y="7397117"/>
            <a:ext cx="17020696" cy="3625213"/>
          </a:xfrm>
        </p:spPr>
        <p:txBody>
          <a:bodyPr anchor="b"/>
          <a:lstStyle>
            <a:lvl1pPr marL="0" indent="0">
              <a:buNone/>
              <a:defRPr sz="10560" b="1"/>
            </a:lvl1pPr>
            <a:lvl2pPr marL="2011680" indent="0">
              <a:buNone/>
              <a:defRPr sz="8800" b="1"/>
            </a:lvl2pPr>
            <a:lvl3pPr marL="4023360" indent="0">
              <a:buNone/>
              <a:defRPr sz="7920" b="1"/>
            </a:lvl3pPr>
            <a:lvl4pPr marL="6035040" indent="0">
              <a:buNone/>
              <a:defRPr sz="7040" b="1"/>
            </a:lvl4pPr>
            <a:lvl5pPr marL="8046720" indent="0">
              <a:buNone/>
              <a:defRPr sz="7040" b="1"/>
            </a:lvl5pPr>
            <a:lvl6pPr marL="10058400" indent="0">
              <a:buNone/>
              <a:defRPr sz="7040" b="1"/>
            </a:lvl6pPr>
            <a:lvl7pPr marL="12070080" indent="0">
              <a:buNone/>
              <a:defRPr sz="7040" b="1"/>
            </a:lvl7pPr>
            <a:lvl8pPr marL="14081760" indent="0">
              <a:buNone/>
              <a:defRPr sz="7040" b="1"/>
            </a:lvl8pPr>
            <a:lvl9pPr marL="16093440" indent="0">
              <a:buNone/>
              <a:defRPr sz="7040" b="1"/>
            </a:lvl9pPr>
          </a:lstStyle>
          <a:p>
            <a:pPr lvl="0"/>
            <a:r>
              <a:rPr lang="en-US" smtClean="0"/>
              <a:t>Click to edit Master text styles</a:t>
            </a:r>
          </a:p>
        </p:txBody>
      </p:sp>
      <p:sp>
        <p:nvSpPr>
          <p:cNvPr id="4" name="Content Placeholder 3"/>
          <p:cNvSpPr>
            <a:spLocks noGrp="1"/>
          </p:cNvSpPr>
          <p:nvPr>
            <p:ph sz="half" idx="2"/>
          </p:nvPr>
        </p:nvSpPr>
        <p:spPr>
          <a:xfrm>
            <a:off x="2771305" y="11022330"/>
            <a:ext cx="17020696" cy="162121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20368262" y="7397117"/>
            <a:ext cx="17104520" cy="3625213"/>
          </a:xfrm>
        </p:spPr>
        <p:txBody>
          <a:bodyPr anchor="b"/>
          <a:lstStyle>
            <a:lvl1pPr marL="0" indent="0">
              <a:buNone/>
              <a:defRPr sz="10560" b="1"/>
            </a:lvl1pPr>
            <a:lvl2pPr marL="2011680" indent="0">
              <a:buNone/>
              <a:defRPr sz="8800" b="1"/>
            </a:lvl2pPr>
            <a:lvl3pPr marL="4023360" indent="0">
              <a:buNone/>
              <a:defRPr sz="7920" b="1"/>
            </a:lvl3pPr>
            <a:lvl4pPr marL="6035040" indent="0">
              <a:buNone/>
              <a:defRPr sz="7040" b="1"/>
            </a:lvl4pPr>
            <a:lvl5pPr marL="8046720" indent="0">
              <a:buNone/>
              <a:defRPr sz="7040" b="1"/>
            </a:lvl5pPr>
            <a:lvl6pPr marL="10058400" indent="0">
              <a:buNone/>
              <a:defRPr sz="7040" b="1"/>
            </a:lvl6pPr>
            <a:lvl7pPr marL="12070080" indent="0">
              <a:buNone/>
              <a:defRPr sz="7040" b="1"/>
            </a:lvl7pPr>
            <a:lvl8pPr marL="14081760" indent="0">
              <a:buNone/>
              <a:defRPr sz="7040" b="1"/>
            </a:lvl8pPr>
            <a:lvl9pPr marL="16093440" indent="0">
              <a:buNone/>
              <a:defRPr sz="7040" b="1"/>
            </a:lvl9pPr>
          </a:lstStyle>
          <a:p>
            <a:pPr lvl="0"/>
            <a:r>
              <a:rPr lang="en-US" smtClean="0"/>
              <a:t>Click to edit Master text styles</a:t>
            </a:r>
          </a:p>
        </p:txBody>
      </p:sp>
      <p:sp>
        <p:nvSpPr>
          <p:cNvPr id="6" name="Content Placeholder 5"/>
          <p:cNvSpPr>
            <a:spLocks noGrp="1"/>
          </p:cNvSpPr>
          <p:nvPr>
            <p:ph sz="quarter" idx="4"/>
          </p:nvPr>
        </p:nvSpPr>
        <p:spPr>
          <a:xfrm>
            <a:off x="20368262" y="11022330"/>
            <a:ext cx="17104520" cy="162121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28665057-E490-0943-A18C-26765B2DB864}" type="datetimeFigureOut">
              <a:rPr lang="en-US" smtClean="0"/>
              <a:t>3/30/17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A4CA4F7-42F4-CE4C-93BD-08B84A6E674C}"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28665057-E490-0943-A18C-26765B2DB864}" type="datetimeFigureOut">
              <a:rPr lang="en-US" smtClean="0"/>
              <a:t>3/30/17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A4CA4F7-42F4-CE4C-93BD-08B84A6E674C}"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8665057-E490-0943-A18C-26765B2DB864}" type="datetimeFigureOut">
              <a:rPr lang="en-US" smtClean="0"/>
              <a:t>3/30/17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A4CA4F7-42F4-CE4C-93BD-08B84A6E674C}"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771301" y="2011680"/>
            <a:ext cx="12976383" cy="7040880"/>
          </a:xfrm>
        </p:spPr>
        <p:txBody>
          <a:bodyPr anchor="b"/>
          <a:lstStyle>
            <a:lvl1pPr>
              <a:defRPr sz="14080"/>
            </a:lvl1pPr>
          </a:lstStyle>
          <a:p>
            <a:r>
              <a:rPr lang="en-US" smtClean="0"/>
              <a:t>Click to edit Master title style</a:t>
            </a:r>
            <a:endParaRPr lang="en-US" dirty="0"/>
          </a:p>
        </p:txBody>
      </p:sp>
      <p:sp>
        <p:nvSpPr>
          <p:cNvPr id="3" name="Content Placeholder 2"/>
          <p:cNvSpPr>
            <a:spLocks noGrp="1"/>
          </p:cNvSpPr>
          <p:nvPr>
            <p:ph idx="1"/>
          </p:nvPr>
        </p:nvSpPr>
        <p:spPr>
          <a:xfrm>
            <a:off x="17104520" y="4344677"/>
            <a:ext cx="20368260" cy="21443950"/>
          </a:xfrm>
        </p:spPr>
        <p:txBody>
          <a:bodyPr/>
          <a:lstStyle>
            <a:lvl1pPr>
              <a:defRPr sz="14080"/>
            </a:lvl1pPr>
            <a:lvl2pPr>
              <a:defRPr sz="12320"/>
            </a:lvl2pPr>
            <a:lvl3pPr>
              <a:defRPr sz="10560"/>
            </a:lvl3pPr>
            <a:lvl4pPr>
              <a:defRPr sz="8800"/>
            </a:lvl4pPr>
            <a:lvl5pPr>
              <a:defRPr sz="8800"/>
            </a:lvl5pPr>
            <a:lvl6pPr>
              <a:defRPr sz="8800"/>
            </a:lvl6pPr>
            <a:lvl7pPr>
              <a:defRPr sz="8800"/>
            </a:lvl7pPr>
            <a:lvl8pPr>
              <a:defRPr sz="8800"/>
            </a:lvl8pPr>
            <a:lvl9pPr>
              <a:defRPr sz="8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2771301" y="9052560"/>
            <a:ext cx="12976383" cy="16770987"/>
          </a:xfrm>
        </p:spPr>
        <p:txBody>
          <a:bodyPr/>
          <a:lstStyle>
            <a:lvl1pPr marL="0" indent="0">
              <a:buNone/>
              <a:defRPr sz="7040"/>
            </a:lvl1pPr>
            <a:lvl2pPr marL="2011680" indent="0">
              <a:buNone/>
              <a:defRPr sz="6160"/>
            </a:lvl2pPr>
            <a:lvl3pPr marL="4023360" indent="0">
              <a:buNone/>
              <a:defRPr sz="5280"/>
            </a:lvl3pPr>
            <a:lvl4pPr marL="6035040" indent="0">
              <a:buNone/>
              <a:defRPr sz="4400"/>
            </a:lvl4pPr>
            <a:lvl5pPr marL="8046720" indent="0">
              <a:buNone/>
              <a:defRPr sz="4400"/>
            </a:lvl5pPr>
            <a:lvl6pPr marL="10058400" indent="0">
              <a:buNone/>
              <a:defRPr sz="4400"/>
            </a:lvl6pPr>
            <a:lvl7pPr marL="12070080" indent="0">
              <a:buNone/>
              <a:defRPr sz="4400"/>
            </a:lvl7pPr>
            <a:lvl8pPr marL="14081760" indent="0">
              <a:buNone/>
              <a:defRPr sz="4400"/>
            </a:lvl8pPr>
            <a:lvl9pPr marL="16093440" indent="0">
              <a:buNone/>
              <a:defRPr sz="44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8665057-E490-0943-A18C-26765B2DB864}" type="datetimeFigureOut">
              <a:rPr lang="en-US" smtClean="0"/>
              <a:t>3/30/17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A4CA4F7-42F4-CE4C-93BD-08B84A6E674C}"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771301" y="2011680"/>
            <a:ext cx="12976383" cy="7040880"/>
          </a:xfrm>
        </p:spPr>
        <p:txBody>
          <a:bodyPr anchor="b"/>
          <a:lstStyle>
            <a:lvl1pPr>
              <a:defRPr sz="1408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7104520" y="4344677"/>
            <a:ext cx="20368260" cy="21443950"/>
          </a:xfrm>
        </p:spPr>
        <p:txBody>
          <a:bodyPr anchor="t"/>
          <a:lstStyle>
            <a:lvl1pPr marL="0" indent="0">
              <a:buNone/>
              <a:defRPr sz="14080"/>
            </a:lvl1pPr>
            <a:lvl2pPr marL="2011680" indent="0">
              <a:buNone/>
              <a:defRPr sz="12320"/>
            </a:lvl2pPr>
            <a:lvl3pPr marL="4023360" indent="0">
              <a:buNone/>
              <a:defRPr sz="10560"/>
            </a:lvl3pPr>
            <a:lvl4pPr marL="6035040" indent="0">
              <a:buNone/>
              <a:defRPr sz="8800"/>
            </a:lvl4pPr>
            <a:lvl5pPr marL="8046720" indent="0">
              <a:buNone/>
              <a:defRPr sz="8800"/>
            </a:lvl5pPr>
            <a:lvl6pPr marL="10058400" indent="0">
              <a:buNone/>
              <a:defRPr sz="8800"/>
            </a:lvl6pPr>
            <a:lvl7pPr marL="12070080" indent="0">
              <a:buNone/>
              <a:defRPr sz="8800"/>
            </a:lvl7pPr>
            <a:lvl8pPr marL="14081760" indent="0">
              <a:buNone/>
              <a:defRPr sz="8800"/>
            </a:lvl8pPr>
            <a:lvl9pPr marL="16093440" indent="0">
              <a:buNone/>
              <a:defRPr sz="88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2771301" y="9052560"/>
            <a:ext cx="12976383" cy="16770987"/>
          </a:xfrm>
        </p:spPr>
        <p:txBody>
          <a:bodyPr/>
          <a:lstStyle>
            <a:lvl1pPr marL="0" indent="0">
              <a:buNone/>
              <a:defRPr sz="7040"/>
            </a:lvl1pPr>
            <a:lvl2pPr marL="2011680" indent="0">
              <a:buNone/>
              <a:defRPr sz="6160"/>
            </a:lvl2pPr>
            <a:lvl3pPr marL="4023360" indent="0">
              <a:buNone/>
              <a:defRPr sz="5280"/>
            </a:lvl3pPr>
            <a:lvl4pPr marL="6035040" indent="0">
              <a:buNone/>
              <a:defRPr sz="4400"/>
            </a:lvl4pPr>
            <a:lvl5pPr marL="8046720" indent="0">
              <a:buNone/>
              <a:defRPr sz="4400"/>
            </a:lvl5pPr>
            <a:lvl6pPr marL="10058400" indent="0">
              <a:buNone/>
              <a:defRPr sz="4400"/>
            </a:lvl6pPr>
            <a:lvl7pPr marL="12070080" indent="0">
              <a:buNone/>
              <a:defRPr sz="4400"/>
            </a:lvl7pPr>
            <a:lvl8pPr marL="14081760" indent="0">
              <a:buNone/>
              <a:defRPr sz="4400"/>
            </a:lvl8pPr>
            <a:lvl9pPr marL="16093440" indent="0">
              <a:buNone/>
              <a:defRPr sz="44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8665057-E490-0943-A18C-26765B2DB864}" type="datetimeFigureOut">
              <a:rPr lang="en-US" smtClean="0"/>
              <a:t>3/30/17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A4CA4F7-42F4-CE4C-93BD-08B84A6E674C}"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66060" y="1606557"/>
            <a:ext cx="34701480" cy="5832477"/>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2766060" y="8032750"/>
            <a:ext cx="34701480" cy="19145887"/>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2766060" y="27967947"/>
            <a:ext cx="9052560" cy="1606550"/>
          </a:xfrm>
          <a:prstGeom prst="rect">
            <a:avLst/>
          </a:prstGeom>
        </p:spPr>
        <p:txBody>
          <a:bodyPr vert="horz" lIns="91440" tIns="45720" rIns="91440" bIns="45720" rtlCol="0" anchor="ctr"/>
          <a:lstStyle>
            <a:lvl1pPr algn="l">
              <a:defRPr sz="5280">
                <a:solidFill>
                  <a:schemeClr val="tx1">
                    <a:tint val="75000"/>
                  </a:schemeClr>
                </a:solidFill>
              </a:defRPr>
            </a:lvl1pPr>
          </a:lstStyle>
          <a:p>
            <a:fld id="{28665057-E490-0943-A18C-26765B2DB864}" type="datetimeFigureOut">
              <a:rPr lang="en-US" smtClean="0"/>
              <a:t>3/30/17</a:t>
            </a:fld>
            <a:endParaRPr lang="en-US"/>
          </a:p>
        </p:txBody>
      </p:sp>
      <p:sp>
        <p:nvSpPr>
          <p:cNvPr id="5" name="Footer Placeholder 4"/>
          <p:cNvSpPr>
            <a:spLocks noGrp="1"/>
          </p:cNvSpPr>
          <p:nvPr>
            <p:ph type="ftr" sz="quarter" idx="3"/>
          </p:nvPr>
        </p:nvSpPr>
        <p:spPr>
          <a:xfrm>
            <a:off x="13327380" y="27967947"/>
            <a:ext cx="13578840" cy="1606550"/>
          </a:xfrm>
          <a:prstGeom prst="rect">
            <a:avLst/>
          </a:prstGeom>
        </p:spPr>
        <p:txBody>
          <a:bodyPr vert="horz" lIns="91440" tIns="45720" rIns="91440" bIns="45720" rtlCol="0" anchor="ctr"/>
          <a:lstStyle>
            <a:lvl1pPr algn="ctr">
              <a:defRPr sz="528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28414980" y="27967947"/>
            <a:ext cx="9052560" cy="1606550"/>
          </a:xfrm>
          <a:prstGeom prst="rect">
            <a:avLst/>
          </a:prstGeom>
        </p:spPr>
        <p:txBody>
          <a:bodyPr vert="horz" lIns="91440" tIns="45720" rIns="91440" bIns="45720" rtlCol="0" anchor="ctr"/>
          <a:lstStyle>
            <a:lvl1pPr algn="r">
              <a:defRPr sz="5280">
                <a:solidFill>
                  <a:schemeClr val="tx1">
                    <a:tint val="75000"/>
                  </a:schemeClr>
                </a:solidFill>
              </a:defRPr>
            </a:lvl1pPr>
          </a:lstStyle>
          <a:p>
            <a:fld id="{AA4CA4F7-42F4-CE4C-93BD-08B84A6E674C}" type="slidenum">
              <a:rPr lang="en-US" smtClean="0"/>
              <a:t>‹#›</a:t>
            </a:fld>
            <a:endParaRPr lang="en-US"/>
          </a:p>
        </p:txBody>
      </p:sp>
    </p:spTree>
    <p:extLst>
      <p:ext uri="{BB962C8B-B14F-4D97-AF65-F5344CB8AC3E}">
        <p14:creationId xmlns:p14="http://schemas.microsoft.com/office/powerpoint/2010/main" val="1914298199"/>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4023360" rtl="0" eaLnBrk="1" latinLnBrk="0" hangingPunct="1">
        <a:lnSpc>
          <a:spcPct val="90000"/>
        </a:lnSpc>
        <a:spcBef>
          <a:spcPct val="0"/>
        </a:spcBef>
        <a:buNone/>
        <a:defRPr sz="19360" kern="1200">
          <a:solidFill>
            <a:schemeClr val="tx1"/>
          </a:solidFill>
          <a:latin typeface="+mj-lt"/>
          <a:ea typeface="+mj-ea"/>
          <a:cs typeface="+mj-cs"/>
        </a:defRPr>
      </a:lvl1pPr>
    </p:titleStyle>
    <p:bodyStyle>
      <a:lvl1pPr marL="1005840" indent="-1005840" algn="l" defTabSz="4023360" rtl="0" eaLnBrk="1" latinLnBrk="0" hangingPunct="1">
        <a:lnSpc>
          <a:spcPct val="90000"/>
        </a:lnSpc>
        <a:spcBef>
          <a:spcPts val="4400"/>
        </a:spcBef>
        <a:buFont typeface="Arial" panose="020B0604020202020204" pitchFamily="34" charset="0"/>
        <a:buChar char="•"/>
        <a:defRPr sz="12320" kern="1200">
          <a:solidFill>
            <a:schemeClr val="tx1"/>
          </a:solidFill>
          <a:latin typeface="+mn-lt"/>
          <a:ea typeface="+mn-ea"/>
          <a:cs typeface="+mn-cs"/>
        </a:defRPr>
      </a:lvl1pPr>
      <a:lvl2pPr marL="3017520" indent="-1005840" algn="l" defTabSz="4023360" rtl="0" eaLnBrk="1" latinLnBrk="0" hangingPunct="1">
        <a:lnSpc>
          <a:spcPct val="90000"/>
        </a:lnSpc>
        <a:spcBef>
          <a:spcPts val="2200"/>
        </a:spcBef>
        <a:buFont typeface="Arial" panose="020B0604020202020204" pitchFamily="34" charset="0"/>
        <a:buChar char="•"/>
        <a:defRPr sz="10560" kern="1200">
          <a:solidFill>
            <a:schemeClr val="tx1"/>
          </a:solidFill>
          <a:latin typeface="+mn-lt"/>
          <a:ea typeface="+mn-ea"/>
          <a:cs typeface="+mn-cs"/>
        </a:defRPr>
      </a:lvl2pPr>
      <a:lvl3pPr marL="5029200" indent="-1005840" algn="l" defTabSz="4023360" rtl="0" eaLnBrk="1" latinLnBrk="0" hangingPunct="1">
        <a:lnSpc>
          <a:spcPct val="90000"/>
        </a:lnSpc>
        <a:spcBef>
          <a:spcPts val="2200"/>
        </a:spcBef>
        <a:buFont typeface="Arial" panose="020B0604020202020204" pitchFamily="34" charset="0"/>
        <a:buChar char="•"/>
        <a:defRPr sz="8800" kern="1200">
          <a:solidFill>
            <a:schemeClr val="tx1"/>
          </a:solidFill>
          <a:latin typeface="+mn-lt"/>
          <a:ea typeface="+mn-ea"/>
          <a:cs typeface="+mn-cs"/>
        </a:defRPr>
      </a:lvl3pPr>
      <a:lvl4pPr marL="7040880" indent="-1005840" algn="l" defTabSz="4023360" rtl="0" eaLnBrk="1" latinLnBrk="0" hangingPunct="1">
        <a:lnSpc>
          <a:spcPct val="90000"/>
        </a:lnSpc>
        <a:spcBef>
          <a:spcPts val="2200"/>
        </a:spcBef>
        <a:buFont typeface="Arial" panose="020B0604020202020204" pitchFamily="34" charset="0"/>
        <a:buChar char="•"/>
        <a:defRPr sz="7920" kern="1200">
          <a:solidFill>
            <a:schemeClr val="tx1"/>
          </a:solidFill>
          <a:latin typeface="+mn-lt"/>
          <a:ea typeface="+mn-ea"/>
          <a:cs typeface="+mn-cs"/>
        </a:defRPr>
      </a:lvl4pPr>
      <a:lvl5pPr marL="9052560" indent="-1005840" algn="l" defTabSz="4023360" rtl="0" eaLnBrk="1" latinLnBrk="0" hangingPunct="1">
        <a:lnSpc>
          <a:spcPct val="90000"/>
        </a:lnSpc>
        <a:spcBef>
          <a:spcPts val="2200"/>
        </a:spcBef>
        <a:buFont typeface="Arial" panose="020B0604020202020204" pitchFamily="34" charset="0"/>
        <a:buChar char="•"/>
        <a:defRPr sz="7920" kern="1200">
          <a:solidFill>
            <a:schemeClr val="tx1"/>
          </a:solidFill>
          <a:latin typeface="+mn-lt"/>
          <a:ea typeface="+mn-ea"/>
          <a:cs typeface="+mn-cs"/>
        </a:defRPr>
      </a:lvl5pPr>
      <a:lvl6pPr marL="11064240" indent="-1005840" algn="l" defTabSz="4023360" rtl="0" eaLnBrk="1" latinLnBrk="0" hangingPunct="1">
        <a:lnSpc>
          <a:spcPct val="90000"/>
        </a:lnSpc>
        <a:spcBef>
          <a:spcPts val="2200"/>
        </a:spcBef>
        <a:buFont typeface="Arial" panose="020B0604020202020204" pitchFamily="34" charset="0"/>
        <a:buChar char="•"/>
        <a:defRPr sz="7920" kern="1200">
          <a:solidFill>
            <a:schemeClr val="tx1"/>
          </a:solidFill>
          <a:latin typeface="+mn-lt"/>
          <a:ea typeface="+mn-ea"/>
          <a:cs typeface="+mn-cs"/>
        </a:defRPr>
      </a:lvl6pPr>
      <a:lvl7pPr marL="13075920" indent="-1005840" algn="l" defTabSz="4023360" rtl="0" eaLnBrk="1" latinLnBrk="0" hangingPunct="1">
        <a:lnSpc>
          <a:spcPct val="90000"/>
        </a:lnSpc>
        <a:spcBef>
          <a:spcPts val="2200"/>
        </a:spcBef>
        <a:buFont typeface="Arial" panose="020B0604020202020204" pitchFamily="34" charset="0"/>
        <a:buChar char="•"/>
        <a:defRPr sz="7920" kern="1200">
          <a:solidFill>
            <a:schemeClr val="tx1"/>
          </a:solidFill>
          <a:latin typeface="+mn-lt"/>
          <a:ea typeface="+mn-ea"/>
          <a:cs typeface="+mn-cs"/>
        </a:defRPr>
      </a:lvl7pPr>
      <a:lvl8pPr marL="15087600" indent="-1005840" algn="l" defTabSz="4023360" rtl="0" eaLnBrk="1" latinLnBrk="0" hangingPunct="1">
        <a:lnSpc>
          <a:spcPct val="90000"/>
        </a:lnSpc>
        <a:spcBef>
          <a:spcPts val="2200"/>
        </a:spcBef>
        <a:buFont typeface="Arial" panose="020B0604020202020204" pitchFamily="34" charset="0"/>
        <a:buChar char="•"/>
        <a:defRPr sz="7920" kern="1200">
          <a:solidFill>
            <a:schemeClr val="tx1"/>
          </a:solidFill>
          <a:latin typeface="+mn-lt"/>
          <a:ea typeface="+mn-ea"/>
          <a:cs typeface="+mn-cs"/>
        </a:defRPr>
      </a:lvl8pPr>
      <a:lvl9pPr marL="17099280" indent="-1005840" algn="l" defTabSz="4023360" rtl="0" eaLnBrk="1" latinLnBrk="0" hangingPunct="1">
        <a:lnSpc>
          <a:spcPct val="90000"/>
        </a:lnSpc>
        <a:spcBef>
          <a:spcPts val="2200"/>
        </a:spcBef>
        <a:buFont typeface="Arial" panose="020B0604020202020204" pitchFamily="34" charset="0"/>
        <a:buChar char="•"/>
        <a:defRPr sz="7920" kern="1200">
          <a:solidFill>
            <a:schemeClr val="tx1"/>
          </a:solidFill>
          <a:latin typeface="+mn-lt"/>
          <a:ea typeface="+mn-ea"/>
          <a:cs typeface="+mn-cs"/>
        </a:defRPr>
      </a:lvl9pPr>
    </p:bodyStyle>
    <p:otherStyle>
      <a:defPPr>
        <a:defRPr lang="en-US"/>
      </a:defPPr>
      <a:lvl1pPr marL="0" algn="l" defTabSz="4023360" rtl="0" eaLnBrk="1" latinLnBrk="0" hangingPunct="1">
        <a:defRPr sz="7920" kern="1200">
          <a:solidFill>
            <a:schemeClr val="tx1"/>
          </a:solidFill>
          <a:latin typeface="+mn-lt"/>
          <a:ea typeface="+mn-ea"/>
          <a:cs typeface="+mn-cs"/>
        </a:defRPr>
      </a:lvl1pPr>
      <a:lvl2pPr marL="2011680" algn="l" defTabSz="4023360" rtl="0" eaLnBrk="1" latinLnBrk="0" hangingPunct="1">
        <a:defRPr sz="7920" kern="1200">
          <a:solidFill>
            <a:schemeClr val="tx1"/>
          </a:solidFill>
          <a:latin typeface="+mn-lt"/>
          <a:ea typeface="+mn-ea"/>
          <a:cs typeface="+mn-cs"/>
        </a:defRPr>
      </a:lvl2pPr>
      <a:lvl3pPr marL="4023360" algn="l" defTabSz="4023360" rtl="0" eaLnBrk="1" latinLnBrk="0" hangingPunct="1">
        <a:defRPr sz="7920" kern="1200">
          <a:solidFill>
            <a:schemeClr val="tx1"/>
          </a:solidFill>
          <a:latin typeface="+mn-lt"/>
          <a:ea typeface="+mn-ea"/>
          <a:cs typeface="+mn-cs"/>
        </a:defRPr>
      </a:lvl3pPr>
      <a:lvl4pPr marL="6035040" algn="l" defTabSz="4023360" rtl="0" eaLnBrk="1" latinLnBrk="0" hangingPunct="1">
        <a:defRPr sz="7920" kern="1200">
          <a:solidFill>
            <a:schemeClr val="tx1"/>
          </a:solidFill>
          <a:latin typeface="+mn-lt"/>
          <a:ea typeface="+mn-ea"/>
          <a:cs typeface="+mn-cs"/>
        </a:defRPr>
      </a:lvl4pPr>
      <a:lvl5pPr marL="8046720" algn="l" defTabSz="4023360" rtl="0" eaLnBrk="1" latinLnBrk="0" hangingPunct="1">
        <a:defRPr sz="7920" kern="1200">
          <a:solidFill>
            <a:schemeClr val="tx1"/>
          </a:solidFill>
          <a:latin typeface="+mn-lt"/>
          <a:ea typeface="+mn-ea"/>
          <a:cs typeface="+mn-cs"/>
        </a:defRPr>
      </a:lvl5pPr>
      <a:lvl6pPr marL="10058400" algn="l" defTabSz="4023360" rtl="0" eaLnBrk="1" latinLnBrk="0" hangingPunct="1">
        <a:defRPr sz="7920" kern="1200">
          <a:solidFill>
            <a:schemeClr val="tx1"/>
          </a:solidFill>
          <a:latin typeface="+mn-lt"/>
          <a:ea typeface="+mn-ea"/>
          <a:cs typeface="+mn-cs"/>
        </a:defRPr>
      </a:lvl6pPr>
      <a:lvl7pPr marL="12070080" algn="l" defTabSz="4023360" rtl="0" eaLnBrk="1" latinLnBrk="0" hangingPunct="1">
        <a:defRPr sz="7920" kern="1200">
          <a:solidFill>
            <a:schemeClr val="tx1"/>
          </a:solidFill>
          <a:latin typeface="+mn-lt"/>
          <a:ea typeface="+mn-ea"/>
          <a:cs typeface="+mn-cs"/>
        </a:defRPr>
      </a:lvl7pPr>
      <a:lvl8pPr marL="14081760" algn="l" defTabSz="4023360" rtl="0" eaLnBrk="1" latinLnBrk="0" hangingPunct="1">
        <a:defRPr sz="7920" kern="1200">
          <a:solidFill>
            <a:schemeClr val="tx1"/>
          </a:solidFill>
          <a:latin typeface="+mn-lt"/>
          <a:ea typeface="+mn-ea"/>
          <a:cs typeface="+mn-cs"/>
        </a:defRPr>
      </a:lvl8pPr>
      <a:lvl9pPr marL="16093440" algn="l" defTabSz="4023360" rtl="0" eaLnBrk="1" latinLnBrk="0" hangingPunct="1">
        <a:defRPr sz="792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4" Type="http://schemas.openxmlformats.org/officeDocument/2006/relationships/image" Target="../media/image2.jpeg"/><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png"/><Relationship Id="rId8" Type="http://schemas.openxmlformats.org/officeDocument/2006/relationships/image" Target="../media/image6.jpg"/><Relationship Id="rId9" Type="http://schemas.openxmlformats.org/officeDocument/2006/relationships/image" Target="../media/image7.jpg"/><Relationship Id="rId10" Type="http://schemas.openxmlformats.org/officeDocument/2006/relationships/image" Target="../media/image8.jpg"/><Relationship Id="rId11" Type="http://schemas.openxmlformats.org/officeDocument/2006/relationships/image" Target="../media/image9.jp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71B52"/>
        </a:solidFill>
        <a:effectLst/>
      </p:bgPr>
    </p:bg>
    <p:spTree>
      <p:nvGrpSpPr>
        <p:cNvPr id="1" name=""/>
        <p:cNvGrpSpPr/>
        <p:nvPr/>
      </p:nvGrpSpPr>
      <p:grpSpPr>
        <a:xfrm>
          <a:off x="0" y="0"/>
          <a:ext cx="0" cy="0"/>
          <a:chOff x="0" y="0"/>
          <a:chExt cx="0" cy="0"/>
        </a:xfrm>
      </p:grpSpPr>
      <p:sp>
        <p:nvSpPr>
          <p:cNvPr id="6" name="Rectangle 5"/>
          <p:cNvSpPr/>
          <p:nvPr/>
        </p:nvSpPr>
        <p:spPr>
          <a:xfrm>
            <a:off x="587829" y="783771"/>
            <a:ext cx="38927314" cy="28738286"/>
          </a:xfrm>
          <a:prstGeom prst="rect">
            <a:avLst/>
          </a:prstGeom>
          <a:solidFill>
            <a:srgbClr val="FFBD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Subtitle 4"/>
          <p:cNvSpPr>
            <a:spLocks noGrp="1"/>
          </p:cNvSpPr>
          <p:nvPr>
            <p:ph type="subTitle" idx="1"/>
          </p:nvPr>
        </p:nvSpPr>
        <p:spPr>
          <a:xfrm>
            <a:off x="1077686" y="1273628"/>
            <a:ext cx="37947600" cy="27758571"/>
          </a:xfrm>
          <a:solidFill>
            <a:schemeClr val="tx1"/>
          </a:solidFill>
          <a:ln>
            <a:noFill/>
          </a:ln>
        </p:spPr>
        <p:txBody>
          <a:bodyPr/>
          <a:lstStyle/>
          <a:p>
            <a:pPr>
              <a:spcBef>
                <a:spcPts val="10000"/>
              </a:spcBef>
            </a:pPr>
            <a:endParaRPr lang="en-US" sz="6000" dirty="0" smtClean="0">
              <a:solidFill>
                <a:schemeClr val="bg1"/>
              </a:solidFill>
              <a:latin typeface="Times New Roman" charset="0"/>
              <a:ea typeface="Times New Roman" charset="0"/>
              <a:cs typeface="Times New Roman" charset="0"/>
            </a:endParaRPr>
          </a:p>
          <a:p>
            <a:pPr>
              <a:spcBef>
                <a:spcPts val="0"/>
              </a:spcBef>
            </a:pPr>
            <a:r>
              <a:rPr lang="en-US" sz="9500" dirty="0" smtClean="0">
                <a:solidFill>
                  <a:schemeClr val="bg1"/>
                </a:solidFill>
                <a:latin typeface="Times New Roman" charset="0"/>
                <a:ea typeface="Times New Roman" charset="0"/>
                <a:cs typeface="Times New Roman" charset="0"/>
              </a:rPr>
              <a:t>Fixation-Related </a:t>
            </a:r>
            <a:r>
              <a:rPr lang="en-US" sz="9500" dirty="0">
                <a:solidFill>
                  <a:schemeClr val="bg1"/>
                </a:solidFill>
                <a:latin typeface="Times New Roman" charset="0"/>
                <a:ea typeface="Times New Roman" charset="0"/>
                <a:cs typeface="Times New Roman" charset="0"/>
              </a:rPr>
              <a:t>fMRI and Syntactic Networks in the </a:t>
            </a:r>
            <a:r>
              <a:rPr lang="en-US" sz="9500" dirty="0" smtClean="0">
                <a:solidFill>
                  <a:schemeClr val="bg1"/>
                </a:solidFill>
                <a:latin typeface="Times New Roman" charset="0"/>
                <a:ea typeface="Times New Roman" charset="0"/>
                <a:cs typeface="Times New Roman" charset="0"/>
              </a:rPr>
              <a:t>Brain</a:t>
            </a:r>
          </a:p>
          <a:p>
            <a:pPr>
              <a:spcBef>
                <a:spcPts val="0"/>
              </a:spcBef>
            </a:pPr>
            <a:r>
              <a:rPr lang="en-US" sz="3500" dirty="0" smtClean="0">
                <a:solidFill>
                  <a:schemeClr val="bg1"/>
                </a:solidFill>
                <a:latin typeface="Times New Roman" charset="0"/>
                <a:ea typeface="Times New Roman" charset="0"/>
                <a:cs typeface="Times New Roman" charset="0"/>
              </a:rPr>
              <a:t>Brent Foster, Ben Carter,</a:t>
            </a:r>
            <a:r>
              <a:rPr lang="en-US" sz="3500" dirty="0">
                <a:solidFill>
                  <a:schemeClr val="bg1"/>
                </a:solidFill>
                <a:latin typeface="Times New Roman" charset="0"/>
                <a:ea typeface="Times New Roman" charset="0"/>
                <a:cs typeface="Times New Roman" charset="0"/>
              </a:rPr>
              <a:t> Steven Luke</a:t>
            </a:r>
            <a:r>
              <a:rPr lang="en-US" sz="3500" dirty="0" smtClean="0">
                <a:solidFill>
                  <a:schemeClr val="bg1"/>
                </a:solidFill>
                <a:latin typeface="Times New Roman" charset="0"/>
                <a:ea typeface="Times New Roman" charset="0"/>
                <a:cs typeface="Times New Roman" charset="0"/>
              </a:rPr>
              <a:t>, Ph.D.</a:t>
            </a:r>
          </a:p>
          <a:p>
            <a:pPr>
              <a:spcBef>
                <a:spcPts val="0"/>
              </a:spcBef>
            </a:pPr>
            <a:r>
              <a:rPr lang="en-US" sz="3500" dirty="0" smtClean="0">
                <a:solidFill>
                  <a:schemeClr val="bg1"/>
                </a:solidFill>
                <a:latin typeface="Times New Roman" charset="0"/>
                <a:ea typeface="Times New Roman" charset="0"/>
                <a:cs typeface="Times New Roman" charset="0"/>
              </a:rPr>
              <a:t>Department of Neuroscience</a:t>
            </a:r>
          </a:p>
          <a:p>
            <a:endParaRPr lang="en-US" sz="5400" dirty="0">
              <a:solidFill>
                <a:schemeClr val="bg1"/>
              </a:solidFill>
              <a:latin typeface="Times New Roman" charset="0"/>
              <a:ea typeface="Times New Roman" charset="0"/>
              <a:cs typeface="Times New Roman" charset="0"/>
            </a:endParaRPr>
          </a:p>
          <a:p>
            <a:pPr marL="2138363" algn="l"/>
            <a:endParaRPr lang="en-US" sz="8000" dirty="0">
              <a:solidFill>
                <a:schemeClr val="bg1"/>
              </a:solidFill>
              <a:latin typeface="Times New Roman" charset="0"/>
              <a:ea typeface="Times New Roman" charset="0"/>
              <a:cs typeface="Times New Roman" charset="0"/>
            </a:endParaRPr>
          </a:p>
        </p:txBody>
      </p:sp>
      <p:sp>
        <p:nvSpPr>
          <p:cNvPr id="9" name="TextBox 8"/>
          <p:cNvSpPr txBox="1"/>
          <p:nvPr/>
        </p:nvSpPr>
        <p:spPr>
          <a:xfrm>
            <a:off x="2256693" y="6119454"/>
            <a:ext cx="10240107" cy="14819441"/>
          </a:xfrm>
          <a:prstGeom prst="rect">
            <a:avLst/>
          </a:prstGeom>
          <a:noFill/>
        </p:spPr>
        <p:txBody>
          <a:bodyPr wrap="square" rtlCol="0">
            <a:spAutoFit/>
          </a:bodyPr>
          <a:lstStyle/>
          <a:p>
            <a:pPr algn="ctr"/>
            <a:r>
              <a:rPr lang="en-US" sz="2900" b="1" dirty="0" smtClean="0">
                <a:solidFill>
                  <a:schemeClr val="bg1"/>
                </a:solidFill>
                <a:latin typeface="Times New Roman" charset="0"/>
                <a:ea typeface="Times New Roman" charset="0"/>
                <a:cs typeface="Times New Roman" charset="0"/>
              </a:rPr>
              <a:t>INTRODUCTION</a:t>
            </a:r>
          </a:p>
          <a:p>
            <a:pPr algn="just"/>
            <a:r>
              <a:rPr lang="en-US" sz="2900" dirty="0" smtClean="0">
                <a:solidFill>
                  <a:schemeClr val="bg1"/>
                </a:solidFill>
                <a:latin typeface="Times New Roman" charset="0"/>
                <a:ea typeface="Times New Roman" charset="0"/>
                <a:cs typeface="Times New Roman" charset="0"/>
              </a:rPr>
              <a:t>Humans </a:t>
            </a:r>
            <a:r>
              <a:rPr lang="en-US" sz="2900" dirty="0">
                <a:solidFill>
                  <a:schemeClr val="bg1"/>
                </a:solidFill>
                <a:latin typeface="Times New Roman" charset="0"/>
                <a:ea typeface="Times New Roman" charset="0"/>
                <a:cs typeface="Times New Roman" charset="0"/>
              </a:rPr>
              <a:t>comprehend language at varying levels of complexity. Syntax, in particular, deals with the arrangement of words and phrases into meaningful sentences. For instance, in English we expect most sentences to follow some variation of the order “Subject–Verb–Object” such as “The boy (Subject) ate (Verb) cake (Object).” On the surface, such grammatical rules seem simple. However, our understanding of how the brain implements these rules to understand sentences is incomplete. </a:t>
            </a:r>
            <a:endParaRPr lang="en-US" sz="2900" dirty="0" smtClean="0">
              <a:solidFill>
                <a:schemeClr val="bg1"/>
              </a:solidFill>
              <a:latin typeface="Times New Roman" charset="0"/>
              <a:ea typeface="Times New Roman" charset="0"/>
              <a:cs typeface="Times New Roman" charset="0"/>
            </a:endParaRPr>
          </a:p>
          <a:p>
            <a:pPr algn="just"/>
            <a:endParaRPr lang="en-US" sz="2900" dirty="0">
              <a:solidFill>
                <a:schemeClr val="bg1"/>
              </a:solidFill>
              <a:latin typeface="Times New Roman" charset="0"/>
              <a:ea typeface="Times New Roman" charset="0"/>
              <a:cs typeface="Times New Roman" charset="0"/>
            </a:endParaRPr>
          </a:p>
          <a:p>
            <a:pPr algn="just"/>
            <a:r>
              <a:rPr lang="en-US" sz="2900" dirty="0" smtClean="0">
                <a:solidFill>
                  <a:schemeClr val="bg1"/>
                </a:solidFill>
                <a:latin typeface="Times New Roman" charset="0"/>
                <a:ea typeface="Times New Roman" charset="0"/>
                <a:cs typeface="Times New Roman" charset="0"/>
              </a:rPr>
              <a:t>Syntax appears </a:t>
            </a:r>
            <a:r>
              <a:rPr lang="en-US" sz="2900" dirty="0">
                <a:solidFill>
                  <a:schemeClr val="bg1"/>
                </a:solidFill>
                <a:latin typeface="Times New Roman" charset="0"/>
                <a:ea typeface="Times New Roman" charset="0"/>
                <a:cs typeface="Times New Roman" charset="0"/>
              </a:rPr>
              <a:t>to be associated with </a:t>
            </a:r>
            <a:r>
              <a:rPr lang="en-US" sz="2900" dirty="0" err="1">
                <a:solidFill>
                  <a:schemeClr val="bg1"/>
                </a:solidFill>
                <a:latin typeface="Times New Roman" charset="0"/>
                <a:ea typeface="Times New Roman" charset="0"/>
                <a:cs typeface="Times New Roman" charset="0"/>
              </a:rPr>
              <a:t>Broca’s</a:t>
            </a:r>
            <a:r>
              <a:rPr lang="en-US" sz="2900" dirty="0">
                <a:solidFill>
                  <a:schemeClr val="bg1"/>
                </a:solidFill>
                <a:latin typeface="Times New Roman" charset="0"/>
                <a:ea typeface="Times New Roman" charset="0"/>
                <a:cs typeface="Times New Roman" charset="0"/>
              </a:rPr>
              <a:t> area in the frontal lobe and various regions of the left temporal lobe</a:t>
            </a:r>
            <a:r>
              <a:rPr lang="en-US" sz="2900" baseline="30000" dirty="0">
                <a:solidFill>
                  <a:schemeClr val="bg1"/>
                </a:solidFill>
                <a:latin typeface="Times New Roman" charset="0"/>
                <a:ea typeface="Times New Roman" charset="0"/>
                <a:cs typeface="Times New Roman" charset="0"/>
              </a:rPr>
              <a:t>1</a:t>
            </a:r>
            <a:r>
              <a:rPr lang="en-US" sz="2900" dirty="0">
                <a:solidFill>
                  <a:schemeClr val="bg1"/>
                </a:solidFill>
                <a:latin typeface="Times New Roman" charset="0"/>
                <a:ea typeface="Times New Roman" charset="0"/>
                <a:cs typeface="Times New Roman" charset="0"/>
              </a:rPr>
              <a:t>. However, recent research has provided controversial data suggesting that the viewpoint of a specific “syntactic center” of the brain is oversimplified. In fact, when processing syntax, the brain appears to activate multiple areas not specific to syntactic tasks </a:t>
            </a:r>
            <a:r>
              <a:rPr lang="en-US" sz="2900" dirty="0" smtClean="0">
                <a:solidFill>
                  <a:schemeClr val="bg1"/>
                </a:solidFill>
                <a:latin typeface="Times New Roman" charset="0"/>
                <a:ea typeface="Times New Roman" charset="0"/>
                <a:cs typeface="Times New Roman" charset="0"/>
              </a:rPr>
              <a:t>alone</a:t>
            </a:r>
            <a:r>
              <a:rPr lang="en-US" sz="2900" baseline="30000" dirty="0" smtClean="0">
                <a:solidFill>
                  <a:schemeClr val="bg1"/>
                </a:solidFill>
                <a:latin typeface="Times New Roman" charset="0"/>
                <a:ea typeface="Times New Roman" charset="0"/>
                <a:cs typeface="Times New Roman" charset="0"/>
              </a:rPr>
              <a:t>2</a:t>
            </a:r>
            <a:r>
              <a:rPr lang="en-US" sz="2900" dirty="0" smtClean="0">
                <a:solidFill>
                  <a:schemeClr val="bg1"/>
                </a:solidFill>
                <a:latin typeface="Times New Roman" charset="0"/>
                <a:ea typeface="Times New Roman" charset="0"/>
                <a:cs typeface="Times New Roman" charset="0"/>
              </a:rPr>
              <a:t>.</a:t>
            </a:r>
            <a:r>
              <a:rPr lang="en-US" sz="2900" dirty="0"/>
              <a:t> </a:t>
            </a:r>
            <a:r>
              <a:rPr lang="en-US" sz="2900" dirty="0">
                <a:solidFill>
                  <a:schemeClr val="bg1"/>
                </a:solidFill>
                <a:latin typeface="Times New Roman" charset="0"/>
                <a:ea typeface="Times New Roman" charset="0"/>
                <a:cs typeface="Times New Roman" charset="0"/>
              </a:rPr>
              <a:t>The primary purpose of this study was to determine </a:t>
            </a:r>
            <a:r>
              <a:rPr lang="en-US" sz="2900" dirty="0" smtClean="0">
                <a:solidFill>
                  <a:schemeClr val="bg1"/>
                </a:solidFill>
                <a:latin typeface="Times New Roman" charset="0"/>
                <a:ea typeface="Times New Roman" charset="0"/>
                <a:cs typeface="Times New Roman" charset="0"/>
              </a:rPr>
              <a:t>the network for neural syntactic processing via fixation-related fMRI and syntactic predictability. </a:t>
            </a:r>
          </a:p>
          <a:p>
            <a:pPr indent="22225" algn="just"/>
            <a:endParaRPr lang="en-US" sz="2900" dirty="0">
              <a:solidFill>
                <a:schemeClr val="bg1"/>
              </a:solidFill>
              <a:latin typeface="Times New Roman" charset="0"/>
              <a:ea typeface="Times New Roman" charset="0"/>
              <a:cs typeface="Times New Roman" charset="0"/>
            </a:endParaRPr>
          </a:p>
          <a:p>
            <a:pPr indent="22225" algn="ctr"/>
            <a:r>
              <a:rPr lang="en-US" sz="2900" b="1" dirty="0" smtClean="0">
                <a:solidFill>
                  <a:schemeClr val="bg1"/>
                </a:solidFill>
                <a:latin typeface="Times New Roman" charset="0"/>
                <a:ea typeface="Times New Roman" charset="0"/>
                <a:cs typeface="Times New Roman" charset="0"/>
              </a:rPr>
              <a:t>METHODOLOGY</a:t>
            </a:r>
          </a:p>
          <a:p>
            <a:pPr indent="22225" algn="just"/>
            <a:r>
              <a:rPr lang="en-US" sz="2900" dirty="0" smtClean="0">
                <a:solidFill>
                  <a:schemeClr val="bg1"/>
                </a:solidFill>
                <a:latin typeface="Times New Roman" charset="0"/>
                <a:ea typeface="Times New Roman" charset="0"/>
                <a:cs typeface="Times New Roman" charset="0"/>
              </a:rPr>
              <a:t>Reading passages were selected and standardized from sources such as newspaper articles and classic children’s literature. </a:t>
            </a:r>
            <a:r>
              <a:rPr lang="en-US" sz="2900" dirty="0">
                <a:solidFill>
                  <a:schemeClr val="bg1"/>
                </a:solidFill>
                <a:latin typeface="Times New Roman" charset="0"/>
                <a:ea typeface="Times New Roman" charset="0"/>
                <a:cs typeface="Times New Roman" charset="0"/>
              </a:rPr>
              <a:t>E</a:t>
            </a:r>
            <a:r>
              <a:rPr lang="en-US" sz="2900" dirty="0" smtClean="0">
                <a:solidFill>
                  <a:schemeClr val="bg1"/>
                </a:solidFill>
                <a:latin typeface="Times New Roman" charset="0"/>
                <a:ea typeface="Times New Roman" charset="0"/>
                <a:cs typeface="Times New Roman" charset="0"/>
              </a:rPr>
              <a:t>very word was given a predictability value according to context. Data was collected from </a:t>
            </a:r>
            <a:r>
              <a:rPr lang="en-US" sz="2900" dirty="0" smtClean="0">
                <a:solidFill>
                  <a:schemeClr val="bg1"/>
                </a:solidFill>
                <a:latin typeface="Times New Roman" charset="0"/>
                <a:ea typeface="Times New Roman" charset="0"/>
                <a:cs typeface="Times New Roman" charset="0"/>
              </a:rPr>
              <a:t>44 </a:t>
            </a:r>
            <a:r>
              <a:rPr lang="en-US" sz="2900" dirty="0" smtClean="0">
                <a:solidFill>
                  <a:schemeClr val="bg1"/>
                </a:solidFill>
                <a:latin typeface="Times New Roman" charset="0"/>
                <a:ea typeface="Times New Roman" charset="0"/>
                <a:cs typeface="Times New Roman" charset="0"/>
              </a:rPr>
              <a:t>participants </a:t>
            </a:r>
            <a:r>
              <a:rPr lang="en-US" sz="2900" dirty="0" smtClean="0">
                <a:solidFill>
                  <a:schemeClr val="bg1"/>
                </a:solidFill>
                <a:latin typeface="Times New Roman" charset="0"/>
                <a:ea typeface="Times New Roman" charset="0"/>
                <a:cs typeface="Times New Roman" charset="0"/>
              </a:rPr>
              <a:t>(18 </a:t>
            </a:r>
            <a:r>
              <a:rPr lang="en-US" sz="2900" dirty="0" smtClean="0">
                <a:solidFill>
                  <a:schemeClr val="bg1"/>
                </a:solidFill>
                <a:latin typeface="Times New Roman" charset="0"/>
                <a:ea typeface="Times New Roman" charset="0"/>
                <a:cs typeface="Times New Roman" charset="0"/>
              </a:rPr>
              <a:t>females</a:t>
            </a:r>
            <a:r>
              <a:rPr lang="en-US" sz="2900" dirty="0" smtClean="0">
                <a:solidFill>
                  <a:schemeClr val="bg1"/>
                </a:solidFill>
                <a:latin typeface="Times New Roman" charset="0"/>
                <a:ea typeface="Times New Roman" charset="0"/>
                <a:cs typeface="Times New Roman" charset="0"/>
              </a:rPr>
              <a:t>), ages ranging from 18 to 25. Eye </a:t>
            </a:r>
            <a:r>
              <a:rPr lang="en-US" sz="2900" dirty="0" smtClean="0">
                <a:solidFill>
                  <a:schemeClr val="bg1"/>
                </a:solidFill>
                <a:latin typeface="Times New Roman" charset="0"/>
                <a:ea typeface="Times New Roman" charset="0"/>
                <a:cs typeface="Times New Roman" charset="0"/>
              </a:rPr>
              <a:t>movements were recorded via an SR Research </a:t>
            </a:r>
            <a:r>
              <a:rPr lang="en-US" sz="2900" dirty="0" err="1" smtClean="0">
                <a:solidFill>
                  <a:schemeClr val="bg1"/>
                </a:solidFill>
                <a:latin typeface="Times New Roman" charset="0"/>
                <a:ea typeface="Times New Roman" charset="0"/>
                <a:cs typeface="Times New Roman" charset="0"/>
              </a:rPr>
              <a:t>Eyelink</a:t>
            </a:r>
            <a:r>
              <a:rPr lang="en-US" sz="2900" dirty="0" smtClean="0">
                <a:solidFill>
                  <a:schemeClr val="bg1"/>
                </a:solidFill>
                <a:latin typeface="Times New Roman" charset="0"/>
                <a:ea typeface="Times New Roman" charset="0"/>
                <a:cs typeface="Times New Roman" charset="0"/>
              </a:rPr>
              <a:t> 1000+ eye-tracker. Functional and structural brain scans were recorded with a Siemens Trio 3T MRI machine housed in the BYU MRI research facility on campus. MRI scans were analyzed with AFNI and ANTs</a:t>
            </a:r>
            <a:r>
              <a:rPr lang="en-US" sz="2900" b="1" dirty="0" smtClean="0">
                <a:solidFill>
                  <a:schemeClr val="bg1"/>
                </a:solidFill>
                <a:latin typeface="Times New Roman" charset="0"/>
                <a:ea typeface="Times New Roman" charset="0"/>
                <a:cs typeface="Times New Roman" charset="0"/>
              </a:rPr>
              <a:t>.</a:t>
            </a:r>
          </a:p>
          <a:p>
            <a:pPr indent="22225" algn="just"/>
            <a:endParaRPr lang="en-US" sz="2900" dirty="0">
              <a:solidFill>
                <a:schemeClr val="bg1"/>
              </a:solidFill>
              <a:latin typeface="Times New Roman" charset="0"/>
              <a:ea typeface="Times New Roman" charset="0"/>
              <a:cs typeface="Times New Roman" charset="0"/>
            </a:endParaRPr>
          </a:p>
          <a:p>
            <a:pPr indent="22225" algn="just"/>
            <a:r>
              <a:rPr lang="en-US" sz="2900" dirty="0" smtClean="0">
                <a:solidFill>
                  <a:schemeClr val="bg1"/>
                </a:solidFill>
                <a:latin typeface="Times New Roman" charset="0"/>
                <a:ea typeface="Times New Roman" charset="0"/>
                <a:cs typeface="Times New Roman" charset="0"/>
              </a:rPr>
              <a:t> </a:t>
            </a:r>
            <a:endParaRPr lang="en-US" sz="2900" dirty="0">
              <a:solidFill>
                <a:schemeClr val="bg1"/>
              </a:solidFill>
              <a:latin typeface="Times New Roman" charset="0"/>
              <a:ea typeface="Times New Roman" charset="0"/>
              <a:cs typeface="Times New Roman" charset="0"/>
            </a:endParaRPr>
          </a:p>
          <a:p>
            <a:pPr algn="just"/>
            <a:endParaRPr lang="en-US" sz="2900" dirty="0">
              <a:solidFill>
                <a:schemeClr val="bg1"/>
              </a:solidFill>
              <a:latin typeface="Times New Roman" charset="0"/>
              <a:ea typeface="Times New Roman" charset="0"/>
              <a:cs typeface="Times New Roman" charset="0"/>
            </a:endParaRPr>
          </a:p>
        </p:txBody>
      </p:sp>
      <p:sp>
        <p:nvSpPr>
          <p:cNvPr id="18" name="TextBox 17"/>
          <p:cNvSpPr txBox="1"/>
          <p:nvPr/>
        </p:nvSpPr>
        <p:spPr>
          <a:xfrm>
            <a:off x="27520227" y="17854297"/>
            <a:ext cx="10240108" cy="553998"/>
          </a:xfrm>
          <a:prstGeom prst="rect">
            <a:avLst/>
          </a:prstGeom>
          <a:noFill/>
        </p:spPr>
        <p:txBody>
          <a:bodyPr wrap="square" rtlCol="0">
            <a:spAutoFit/>
          </a:bodyPr>
          <a:lstStyle/>
          <a:p>
            <a:pPr algn="ctr"/>
            <a:r>
              <a:rPr lang="en-US" sz="3000" dirty="0" smtClean="0">
                <a:latin typeface="Times New Roman" charset="0"/>
                <a:ea typeface="Times New Roman" charset="0"/>
                <a:cs typeface="Times New Roman" charset="0"/>
              </a:rPr>
              <a:t>DISCUSSION</a:t>
            </a:r>
            <a:endParaRPr lang="en-US" sz="3000" dirty="0">
              <a:latin typeface="Times New Roman" charset="0"/>
              <a:ea typeface="Times New Roman" charset="0"/>
              <a:cs typeface="Times New Roman" charset="0"/>
            </a:endParaRPr>
          </a:p>
        </p:txBody>
      </p:sp>
      <p:pic>
        <p:nvPicPr>
          <p:cNvPr id="15" name="Picture 14"/>
          <p:cNvPicPr/>
          <p:nvPr/>
        </p:nvPicPr>
        <p:blipFill>
          <a:blip r:embed="rId3">
            <a:extLst>
              <a:ext uri="{28A0092B-C50C-407E-A947-70E740481C1C}">
                <a14:useLocalDpi xmlns:a14="http://schemas.microsoft.com/office/drawing/2010/main" val="0"/>
              </a:ext>
            </a:extLst>
          </a:blip>
          <a:stretch>
            <a:fillRect/>
          </a:stretch>
        </p:blipFill>
        <p:spPr>
          <a:xfrm>
            <a:off x="694793" y="917088"/>
            <a:ext cx="4675165" cy="4675165"/>
          </a:xfrm>
          <a:prstGeom prst="ellipse">
            <a:avLst/>
          </a:prstGeom>
        </p:spPr>
      </p:pic>
      <p:pic>
        <p:nvPicPr>
          <p:cNvPr id="23" name="Picture 22"/>
          <p:cNvPicPr/>
          <p:nvPr/>
        </p:nvPicPr>
        <p:blipFill>
          <a:blip r:embed="rId3">
            <a:extLst>
              <a:ext uri="{28A0092B-C50C-407E-A947-70E740481C1C}">
                <a14:useLocalDpi xmlns:a14="http://schemas.microsoft.com/office/drawing/2010/main" val="0"/>
              </a:ext>
            </a:extLst>
          </a:blip>
          <a:stretch>
            <a:fillRect/>
          </a:stretch>
        </p:blipFill>
        <p:spPr>
          <a:xfrm>
            <a:off x="34647008" y="917087"/>
            <a:ext cx="4675165" cy="4675165"/>
          </a:xfrm>
          <a:prstGeom prst="ellipse">
            <a:avLst/>
          </a:prstGeom>
        </p:spPr>
      </p:pic>
      <p:sp>
        <p:nvSpPr>
          <p:cNvPr id="7" name="TextBox 6"/>
          <p:cNvSpPr txBox="1"/>
          <p:nvPr/>
        </p:nvSpPr>
        <p:spPr>
          <a:xfrm>
            <a:off x="27583776" y="22499480"/>
            <a:ext cx="10240107" cy="4555093"/>
          </a:xfrm>
          <a:prstGeom prst="rect">
            <a:avLst/>
          </a:prstGeom>
          <a:noFill/>
        </p:spPr>
        <p:txBody>
          <a:bodyPr wrap="square" rtlCol="0">
            <a:spAutoFit/>
          </a:bodyPr>
          <a:lstStyle/>
          <a:p>
            <a:pPr algn="ctr"/>
            <a:endParaRPr lang="en-US" sz="2900" b="1" dirty="0" smtClean="0">
              <a:solidFill>
                <a:schemeClr val="bg1"/>
              </a:solidFill>
              <a:latin typeface="Times New Roman" charset="0"/>
              <a:ea typeface="Times New Roman" charset="0"/>
              <a:cs typeface="Times New Roman" charset="0"/>
            </a:endParaRPr>
          </a:p>
          <a:p>
            <a:pPr algn="ctr"/>
            <a:r>
              <a:rPr lang="en-US" sz="2900" b="1" dirty="0" smtClean="0">
                <a:solidFill>
                  <a:schemeClr val="bg1"/>
                </a:solidFill>
                <a:latin typeface="Times New Roman" charset="0"/>
                <a:ea typeface="Times New Roman" charset="0"/>
                <a:cs typeface="Times New Roman" charset="0"/>
              </a:rPr>
              <a:t>SOURCES</a:t>
            </a:r>
          </a:p>
          <a:p>
            <a:pPr marL="514350" lvl="0" indent="-514350">
              <a:buAutoNum type="arabicPeriod"/>
            </a:pPr>
            <a:r>
              <a:rPr lang="en-US" sz="2900" dirty="0" smtClean="0">
                <a:solidFill>
                  <a:schemeClr val="bg1"/>
                </a:solidFill>
                <a:latin typeface="Times New Roman" charset="0"/>
                <a:ea typeface="Times New Roman" charset="0"/>
                <a:cs typeface="Times New Roman" charset="0"/>
              </a:rPr>
              <a:t>Henderson</a:t>
            </a:r>
            <a:r>
              <a:rPr lang="en-US" sz="2900" dirty="0">
                <a:solidFill>
                  <a:schemeClr val="bg1"/>
                </a:solidFill>
                <a:latin typeface="Times New Roman" charset="0"/>
                <a:ea typeface="Times New Roman" charset="0"/>
                <a:cs typeface="Times New Roman" charset="0"/>
              </a:rPr>
              <a:t>, J. M., Choi, W., </a:t>
            </a:r>
            <a:r>
              <a:rPr lang="en-US" sz="2900" dirty="0" err="1">
                <a:solidFill>
                  <a:schemeClr val="bg1"/>
                </a:solidFill>
                <a:latin typeface="Times New Roman" charset="0"/>
                <a:ea typeface="Times New Roman" charset="0"/>
                <a:cs typeface="Times New Roman" charset="0"/>
              </a:rPr>
              <a:t>Lowder</a:t>
            </a:r>
            <a:r>
              <a:rPr lang="en-US" sz="2900" dirty="0">
                <a:solidFill>
                  <a:schemeClr val="bg1"/>
                </a:solidFill>
                <a:latin typeface="Times New Roman" charset="0"/>
                <a:ea typeface="Times New Roman" charset="0"/>
                <a:cs typeface="Times New Roman" charset="0"/>
              </a:rPr>
              <a:t>, M. W., &amp; Ferreira, F. </a:t>
            </a:r>
            <a:r>
              <a:rPr lang="en-US" sz="2900" dirty="0" smtClean="0">
                <a:solidFill>
                  <a:schemeClr val="bg1"/>
                </a:solidFill>
                <a:latin typeface="Times New Roman" charset="0"/>
                <a:ea typeface="Times New Roman" charset="0"/>
                <a:cs typeface="Times New Roman" charset="0"/>
              </a:rPr>
              <a:t>   (</a:t>
            </a:r>
            <a:r>
              <a:rPr lang="en-US" sz="2900" dirty="0">
                <a:solidFill>
                  <a:schemeClr val="bg1"/>
                </a:solidFill>
                <a:latin typeface="Times New Roman" charset="0"/>
                <a:ea typeface="Times New Roman" charset="0"/>
                <a:cs typeface="Times New Roman" charset="0"/>
              </a:rPr>
              <a:t>2016, February 22). Language structure in the brain: A fixation-related fMRI study of syntactic </a:t>
            </a:r>
            <a:r>
              <a:rPr lang="en-US" sz="2900" dirty="0" err="1">
                <a:solidFill>
                  <a:schemeClr val="bg1"/>
                </a:solidFill>
                <a:latin typeface="Times New Roman" charset="0"/>
                <a:ea typeface="Times New Roman" charset="0"/>
                <a:cs typeface="Times New Roman" charset="0"/>
              </a:rPr>
              <a:t>surprisal</a:t>
            </a:r>
            <a:r>
              <a:rPr lang="en-US" sz="2900" dirty="0">
                <a:solidFill>
                  <a:schemeClr val="bg1"/>
                </a:solidFill>
                <a:latin typeface="Times New Roman" charset="0"/>
                <a:ea typeface="Times New Roman" charset="0"/>
                <a:cs typeface="Times New Roman" charset="0"/>
              </a:rPr>
              <a:t> in reading. </a:t>
            </a:r>
            <a:r>
              <a:rPr lang="en-US" sz="2900" dirty="0" err="1">
                <a:solidFill>
                  <a:schemeClr val="bg1"/>
                </a:solidFill>
                <a:latin typeface="Times New Roman" charset="0"/>
                <a:ea typeface="Times New Roman" charset="0"/>
                <a:cs typeface="Times New Roman" charset="0"/>
              </a:rPr>
              <a:t>NeuroImage</a:t>
            </a:r>
            <a:r>
              <a:rPr lang="en-US" sz="2900" dirty="0">
                <a:solidFill>
                  <a:schemeClr val="bg1"/>
                </a:solidFill>
                <a:latin typeface="Times New Roman" charset="0"/>
                <a:ea typeface="Times New Roman" charset="0"/>
                <a:cs typeface="Times New Roman" charset="0"/>
              </a:rPr>
              <a:t>, (132), 293–299. Retrieved July 18, </a:t>
            </a:r>
            <a:r>
              <a:rPr lang="en-US" sz="2900" dirty="0" smtClean="0">
                <a:solidFill>
                  <a:schemeClr val="bg1"/>
                </a:solidFill>
                <a:latin typeface="Times New Roman" charset="0"/>
                <a:ea typeface="Times New Roman" charset="0"/>
                <a:cs typeface="Times New Roman" charset="0"/>
              </a:rPr>
              <a:t>2016.</a:t>
            </a:r>
          </a:p>
          <a:p>
            <a:pPr marL="514350" lvl="0" indent="-514350">
              <a:buAutoNum type="arabicPeriod"/>
            </a:pPr>
            <a:r>
              <a:rPr lang="en-US" sz="2900" dirty="0" err="1" smtClean="0">
                <a:solidFill>
                  <a:schemeClr val="bg1"/>
                </a:solidFill>
                <a:latin typeface="Times New Roman" charset="0"/>
                <a:ea typeface="Times New Roman" charset="0"/>
                <a:cs typeface="Times New Roman" charset="0"/>
              </a:rPr>
              <a:t>Kaan</a:t>
            </a:r>
            <a:r>
              <a:rPr lang="en-US" sz="2900" dirty="0">
                <a:solidFill>
                  <a:schemeClr val="bg1"/>
                </a:solidFill>
                <a:latin typeface="Times New Roman" charset="0"/>
                <a:ea typeface="Times New Roman" charset="0"/>
                <a:cs typeface="Times New Roman" charset="0"/>
              </a:rPr>
              <a:t>, E., </a:t>
            </a:r>
            <a:r>
              <a:rPr lang="en-US" sz="2900" dirty="0" smtClean="0">
                <a:solidFill>
                  <a:schemeClr val="bg1"/>
                </a:solidFill>
                <a:latin typeface="Times New Roman" charset="0"/>
                <a:ea typeface="Times New Roman" charset="0"/>
                <a:cs typeface="Times New Roman" charset="0"/>
              </a:rPr>
              <a:t>&amp; </a:t>
            </a:r>
            <a:r>
              <a:rPr lang="en-US" sz="2900" dirty="0" err="1" smtClean="0">
                <a:solidFill>
                  <a:schemeClr val="bg1"/>
                </a:solidFill>
                <a:latin typeface="Times New Roman" charset="0"/>
                <a:ea typeface="Times New Roman" charset="0"/>
                <a:cs typeface="Times New Roman" charset="0"/>
              </a:rPr>
              <a:t>Swaab</a:t>
            </a:r>
            <a:r>
              <a:rPr lang="en-US" sz="2900" dirty="0">
                <a:solidFill>
                  <a:schemeClr val="bg1"/>
                </a:solidFill>
                <a:latin typeface="Times New Roman" charset="0"/>
                <a:ea typeface="Times New Roman" charset="0"/>
                <a:cs typeface="Times New Roman" charset="0"/>
              </a:rPr>
              <a:t>, T. (2002, August 8). The brain circuitry of syntactic comprehension. Trends in </a:t>
            </a:r>
            <a:r>
              <a:rPr lang="en-US" sz="2900" dirty="0" smtClean="0">
                <a:solidFill>
                  <a:schemeClr val="bg1"/>
                </a:solidFill>
                <a:latin typeface="Times New Roman" charset="0"/>
                <a:ea typeface="Times New Roman" charset="0"/>
                <a:cs typeface="Times New Roman" charset="0"/>
              </a:rPr>
              <a:t> Cognitive </a:t>
            </a:r>
            <a:r>
              <a:rPr lang="en-US" sz="2900" dirty="0">
                <a:solidFill>
                  <a:schemeClr val="bg1"/>
                </a:solidFill>
                <a:latin typeface="Times New Roman" charset="0"/>
                <a:ea typeface="Times New Roman" charset="0"/>
                <a:cs typeface="Times New Roman" charset="0"/>
              </a:rPr>
              <a:t>Science, 6(8), 350–355. Retrieved July 18, 2016</a:t>
            </a:r>
            <a:r>
              <a:rPr lang="en-US" sz="2900" dirty="0" smtClean="0">
                <a:solidFill>
                  <a:schemeClr val="bg1"/>
                </a:solidFill>
                <a:latin typeface="Times New Roman" charset="0"/>
                <a:ea typeface="Times New Roman" charset="0"/>
                <a:cs typeface="Times New Roman" charset="0"/>
              </a:rPr>
              <a:t>.</a:t>
            </a:r>
          </a:p>
          <a:p>
            <a:pPr algn="ctr"/>
            <a:endParaRPr lang="en-US" sz="2900" dirty="0">
              <a:solidFill>
                <a:schemeClr val="bg1"/>
              </a:solidFill>
              <a:latin typeface="Times New Roman" charset="0"/>
              <a:ea typeface="Times New Roman" charset="0"/>
              <a:cs typeface="Times New Roman" charset="0"/>
            </a:endParaRPr>
          </a:p>
        </p:txBody>
      </p:sp>
      <p:pic>
        <p:nvPicPr>
          <p:cNvPr id="21" name="Picture 20" descr="/Users/Brent/Desktop/Logo - Smaller.jpg"/>
          <p:cNvPicPr/>
          <p:nvPr/>
        </p:nvPicPr>
        <p:blipFill rotWithShape="1">
          <a:blip r:embed="rId4" cstate="print">
            <a:extLst>
              <a:ext uri="{28A0092B-C50C-407E-A947-70E740481C1C}">
                <a14:useLocalDpi xmlns:a14="http://schemas.microsoft.com/office/drawing/2010/main" val="0"/>
              </a:ext>
            </a:extLst>
          </a:blip>
          <a:srcRect l="10543" r="31121"/>
          <a:stretch/>
        </p:blipFill>
        <p:spPr bwMode="auto">
          <a:xfrm>
            <a:off x="35466993" y="1760260"/>
            <a:ext cx="3035194" cy="3035194"/>
          </a:xfrm>
          <a:prstGeom prst="ellipse">
            <a:avLst/>
          </a:prstGeom>
          <a:noFill/>
          <a:ln>
            <a:noFill/>
          </a:ln>
          <a:extLst>
            <a:ext uri="{53640926-AAD7-44D8-BBD7-CCE9431645EC}">
              <a14:shadowObscured xmlns:a14="http://schemas.microsoft.com/office/drawing/2010/main"/>
            </a:ext>
          </a:extLst>
        </p:spPr>
      </p:pic>
      <p:grpSp>
        <p:nvGrpSpPr>
          <p:cNvPr id="3" name="Group 2"/>
          <p:cNvGrpSpPr/>
          <p:nvPr/>
        </p:nvGrpSpPr>
        <p:grpSpPr>
          <a:xfrm>
            <a:off x="2344422" y="19725398"/>
            <a:ext cx="10155718" cy="8233672"/>
            <a:chOff x="-50612" y="12931783"/>
            <a:chExt cx="10155718" cy="8233672"/>
          </a:xfrm>
        </p:grpSpPr>
        <p:grpSp>
          <p:nvGrpSpPr>
            <p:cNvPr id="2" name="Group 1"/>
            <p:cNvGrpSpPr/>
            <p:nvPr/>
          </p:nvGrpSpPr>
          <p:grpSpPr>
            <a:xfrm>
              <a:off x="26231" y="12931783"/>
              <a:ext cx="9878887" cy="7533257"/>
              <a:chOff x="-12566841" y="20917672"/>
              <a:chExt cx="9878887" cy="7533257"/>
            </a:xfrm>
          </p:grpSpPr>
          <p:pic>
            <p:nvPicPr>
              <p:cNvPr id="22" name="Picture 21" descr="Eye-tracking.pdf"/>
              <p:cNvPicPr/>
              <p:nvPr/>
            </p:nvPicPr>
            <p:blipFill>
              <a:blip r:embed="rId5">
                <a:extLst>
                  <a:ext uri="{28A0092B-C50C-407E-A947-70E740481C1C}">
                    <a14:useLocalDpi xmlns:a14="http://schemas.microsoft.com/office/drawing/2010/main" val="0"/>
                  </a:ext>
                </a:extLst>
              </a:blip>
              <a:srcRect/>
              <a:stretch>
                <a:fillRect/>
              </a:stretch>
            </p:blipFill>
            <p:spPr bwMode="auto">
              <a:xfrm rot="5400000">
                <a:off x="-11853581" y="20204412"/>
                <a:ext cx="4873073" cy="6299593"/>
              </a:xfrm>
              <a:prstGeom prst="rect">
                <a:avLst/>
              </a:prstGeom>
              <a:noFill/>
              <a:ln>
                <a:solidFill>
                  <a:srgbClr val="071B52"/>
                </a:solidFill>
              </a:ln>
            </p:spPr>
          </p:pic>
          <p:pic>
            <p:nvPicPr>
              <p:cNvPr id="24" name="Picture 23" descr="Eye-tracking2.pdf"/>
              <p:cNvPicPr/>
              <p:nvPr/>
            </p:nvPicPr>
            <p:blipFill>
              <a:blip r:embed="rId6">
                <a:extLst>
                  <a:ext uri="{28A0092B-C50C-407E-A947-70E740481C1C}">
                    <a14:useLocalDpi xmlns:a14="http://schemas.microsoft.com/office/drawing/2010/main" val="0"/>
                  </a:ext>
                </a:extLst>
              </a:blip>
              <a:srcRect/>
              <a:stretch>
                <a:fillRect/>
              </a:stretch>
            </p:blipFill>
            <p:spPr bwMode="auto">
              <a:xfrm rot="5400000">
                <a:off x="-8277169" y="22861715"/>
                <a:ext cx="4875587" cy="6302842"/>
              </a:xfrm>
              <a:prstGeom prst="rect">
                <a:avLst/>
              </a:prstGeom>
              <a:noFill/>
              <a:ln>
                <a:solidFill>
                  <a:srgbClr val="071B52"/>
                </a:solidFill>
              </a:ln>
            </p:spPr>
          </p:pic>
        </p:grpSp>
        <p:sp>
          <p:nvSpPr>
            <p:cNvPr id="4" name="TextBox 3"/>
            <p:cNvSpPr txBox="1"/>
            <p:nvPr/>
          </p:nvSpPr>
          <p:spPr>
            <a:xfrm>
              <a:off x="-50612" y="20642235"/>
              <a:ext cx="10155718" cy="523220"/>
            </a:xfrm>
            <a:prstGeom prst="rect">
              <a:avLst/>
            </a:prstGeom>
            <a:noFill/>
          </p:spPr>
          <p:txBody>
            <a:bodyPr wrap="square" rtlCol="0">
              <a:spAutoFit/>
            </a:bodyPr>
            <a:lstStyle/>
            <a:p>
              <a:pPr algn="just"/>
              <a:r>
                <a:rPr lang="en-US" sz="2800" dirty="0" smtClean="0">
                  <a:solidFill>
                    <a:schemeClr val="bg1"/>
                  </a:solidFill>
                  <a:latin typeface="Times New Roman" charset="0"/>
                  <a:ea typeface="Times New Roman" charset="0"/>
                  <a:cs typeface="Times New Roman" charset="0"/>
                </a:rPr>
                <a:t>Figure 1. Representation of eye movements the reading tasks. </a:t>
              </a:r>
              <a:endParaRPr lang="en-US" sz="2800" dirty="0">
                <a:solidFill>
                  <a:schemeClr val="bg1"/>
                </a:solidFill>
                <a:latin typeface="Times New Roman" charset="0"/>
                <a:ea typeface="Times New Roman" charset="0"/>
                <a:cs typeface="Times New Roman" charset="0"/>
              </a:endParaRPr>
            </a:p>
          </p:txBody>
        </p:sp>
      </p:grpSp>
      <p:sp>
        <p:nvSpPr>
          <p:cNvPr id="45" name="TextBox 44"/>
          <p:cNvSpPr txBox="1"/>
          <p:nvPr/>
        </p:nvSpPr>
        <p:spPr>
          <a:xfrm>
            <a:off x="14745000" y="6133033"/>
            <a:ext cx="10338651" cy="538609"/>
          </a:xfrm>
          <a:prstGeom prst="rect">
            <a:avLst/>
          </a:prstGeom>
          <a:solidFill>
            <a:schemeClr val="tx1"/>
          </a:solidFill>
        </p:spPr>
        <p:txBody>
          <a:bodyPr wrap="square" rtlCol="0">
            <a:spAutoFit/>
          </a:bodyPr>
          <a:lstStyle/>
          <a:p>
            <a:pPr algn="ctr"/>
            <a:r>
              <a:rPr lang="en-US" sz="2900" b="1" dirty="0" smtClean="0">
                <a:solidFill>
                  <a:schemeClr val="bg1"/>
                </a:solidFill>
                <a:latin typeface="Times New Roman" charset="0"/>
                <a:ea typeface="Times New Roman" charset="0"/>
                <a:cs typeface="Times New Roman" charset="0"/>
              </a:rPr>
              <a:t>RESULTS</a:t>
            </a:r>
          </a:p>
        </p:txBody>
      </p:sp>
      <p:grpSp>
        <p:nvGrpSpPr>
          <p:cNvPr id="11" name="Group 10"/>
          <p:cNvGrpSpPr/>
          <p:nvPr/>
        </p:nvGrpSpPr>
        <p:grpSpPr>
          <a:xfrm>
            <a:off x="13319323" y="18462740"/>
            <a:ext cx="12795790" cy="8177093"/>
            <a:chOff x="13393964" y="19012005"/>
            <a:chExt cx="12795790" cy="8177093"/>
          </a:xfrm>
        </p:grpSpPr>
        <p:pic>
          <p:nvPicPr>
            <p:cNvPr id="54" name="Picture 5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921581" y="19012005"/>
              <a:ext cx="12268173" cy="6900848"/>
            </a:xfrm>
            <a:prstGeom prst="rect">
              <a:avLst/>
            </a:prstGeom>
            <a:ln>
              <a:solidFill>
                <a:srgbClr val="071B52"/>
              </a:solidFill>
            </a:ln>
          </p:spPr>
        </p:pic>
        <p:sp>
          <p:nvSpPr>
            <p:cNvPr id="55" name="TextBox 54"/>
            <p:cNvSpPr txBox="1"/>
            <p:nvPr/>
          </p:nvSpPr>
          <p:spPr>
            <a:xfrm>
              <a:off x="13393964" y="26665878"/>
              <a:ext cx="10176559" cy="523220"/>
            </a:xfrm>
            <a:prstGeom prst="rect">
              <a:avLst/>
            </a:prstGeom>
            <a:noFill/>
          </p:spPr>
          <p:txBody>
            <a:bodyPr wrap="square" rtlCol="0">
              <a:spAutoFit/>
            </a:bodyPr>
            <a:lstStyle/>
            <a:p>
              <a:endParaRPr lang="en-US" sz="2800" dirty="0">
                <a:solidFill>
                  <a:schemeClr val="bg1"/>
                </a:solidFill>
                <a:latin typeface="Times New Roman" charset="0"/>
                <a:ea typeface="Times New Roman" charset="0"/>
                <a:cs typeface="Times New Roman" charset="0"/>
              </a:endParaRPr>
            </a:p>
          </p:txBody>
        </p:sp>
      </p:grpSp>
      <p:grpSp>
        <p:nvGrpSpPr>
          <p:cNvPr id="12" name="Group 11"/>
          <p:cNvGrpSpPr/>
          <p:nvPr/>
        </p:nvGrpSpPr>
        <p:grpSpPr>
          <a:xfrm>
            <a:off x="13136216" y="6656253"/>
            <a:ext cx="13811027" cy="10274473"/>
            <a:chOff x="4253734" y="14862786"/>
            <a:chExt cx="13811027" cy="10274473"/>
          </a:xfrm>
        </p:grpSpPr>
        <p:pic>
          <p:nvPicPr>
            <p:cNvPr id="41" name="Picture 4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253734" y="14862786"/>
              <a:ext cx="4770781" cy="6858000"/>
            </a:xfrm>
            <a:prstGeom prst="rect">
              <a:avLst/>
            </a:prstGeom>
            <a:ln>
              <a:solidFill>
                <a:schemeClr val="tx1"/>
              </a:solidFill>
            </a:ln>
          </p:spPr>
        </p:pic>
        <p:pic>
          <p:nvPicPr>
            <p:cNvPr id="44" name="Picture 4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855520" y="16706492"/>
              <a:ext cx="4708970" cy="6858000"/>
            </a:xfrm>
            <a:prstGeom prst="rect">
              <a:avLst/>
            </a:prstGeom>
            <a:ln>
              <a:solidFill>
                <a:schemeClr val="tx1"/>
              </a:solidFill>
            </a:ln>
          </p:spPr>
        </p:pic>
        <p:grpSp>
          <p:nvGrpSpPr>
            <p:cNvPr id="46" name="Group 45"/>
            <p:cNvGrpSpPr>
              <a:grpSpLocks noChangeAspect="1"/>
            </p:cNvGrpSpPr>
            <p:nvPr/>
          </p:nvGrpSpPr>
          <p:grpSpPr>
            <a:xfrm>
              <a:off x="13403741" y="18279259"/>
              <a:ext cx="4661020" cy="6858000"/>
              <a:chOff x="22380676" y="17656721"/>
              <a:chExt cx="4350285" cy="6253533"/>
            </a:xfrm>
          </p:grpSpPr>
          <p:pic>
            <p:nvPicPr>
              <p:cNvPr id="49" name="Picture 48"/>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2380676" y="17656721"/>
                <a:ext cx="4350285" cy="6253533"/>
              </a:xfrm>
              <a:prstGeom prst="rect">
                <a:avLst/>
              </a:prstGeom>
              <a:ln>
                <a:solidFill>
                  <a:schemeClr val="tx1"/>
                </a:solidFill>
              </a:ln>
            </p:spPr>
          </p:pic>
          <p:pic>
            <p:nvPicPr>
              <p:cNvPr id="51" name="Picture 50"/>
              <p:cNvPicPr>
                <a:picLocks noChangeAspect="1"/>
              </p:cNvPicPr>
              <p:nvPr/>
            </p:nvPicPr>
            <p:blipFill rotWithShape="1">
              <a:blip r:embed="rId11">
                <a:extLst>
                  <a:ext uri="{28A0092B-C50C-407E-A947-70E740481C1C}">
                    <a14:useLocalDpi xmlns:a14="http://schemas.microsoft.com/office/drawing/2010/main" val="0"/>
                  </a:ext>
                </a:extLst>
              </a:blip>
              <a:srcRect b="90656"/>
              <a:stretch/>
            </p:blipFill>
            <p:spPr>
              <a:xfrm>
                <a:off x="22390758" y="17721468"/>
                <a:ext cx="4261069" cy="572342"/>
              </a:xfrm>
              <a:prstGeom prst="rect">
                <a:avLst/>
              </a:prstGeom>
              <a:ln>
                <a:noFill/>
              </a:ln>
            </p:spPr>
          </p:pic>
        </p:grpSp>
        <p:sp>
          <p:nvSpPr>
            <p:cNvPr id="52" name="Rectangle 51"/>
            <p:cNvSpPr/>
            <p:nvPr/>
          </p:nvSpPr>
          <p:spPr>
            <a:xfrm>
              <a:off x="5550372" y="20762302"/>
              <a:ext cx="3201312" cy="449943"/>
            </a:xfrm>
            <a:prstGeom prst="rect">
              <a:avLst/>
            </a:prstGeom>
            <a:noFill/>
            <a:ln w="76200">
              <a:solidFill>
                <a:srgbClr val="00B05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p:cNvSpPr/>
            <p:nvPr/>
          </p:nvSpPr>
          <p:spPr>
            <a:xfrm>
              <a:off x="9033757" y="21630740"/>
              <a:ext cx="4260946" cy="449943"/>
            </a:xfrm>
            <a:prstGeom prst="rect">
              <a:avLst/>
            </a:prstGeom>
            <a:noFill/>
            <a:ln w="76200">
              <a:solidFill>
                <a:srgbClr val="92D05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p:cNvSpPr/>
            <p:nvPr/>
          </p:nvSpPr>
          <p:spPr>
            <a:xfrm>
              <a:off x="14761677" y="21742352"/>
              <a:ext cx="3201312" cy="449943"/>
            </a:xfrm>
            <a:prstGeom prst="rect">
              <a:avLst/>
            </a:prstGeom>
            <a:noFill/>
            <a:ln w="76200">
              <a:solidFill>
                <a:srgbClr val="00B05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p:cNvSpPr/>
            <p:nvPr/>
          </p:nvSpPr>
          <p:spPr>
            <a:xfrm>
              <a:off x="9041017" y="18807713"/>
              <a:ext cx="4260946" cy="449943"/>
            </a:xfrm>
            <a:prstGeom prst="rect">
              <a:avLst/>
            </a:prstGeom>
            <a:noFill/>
            <a:ln w="76200">
              <a:solidFill>
                <a:srgbClr val="0070C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p:cNvSpPr/>
            <p:nvPr/>
          </p:nvSpPr>
          <p:spPr>
            <a:xfrm>
              <a:off x="14769700" y="19300446"/>
              <a:ext cx="1642781" cy="253981"/>
            </a:xfrm>
            <a:prstGeom prst="rect">
              <a:avLst/>
            </a:prstGeom>
            <a:noFill/>
            <a:ln w="76200">
              <a:solidFill>
                <a:srgbClr val="FFFF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p:cNvSpPr/>
            <p:nvPr/>
          </p:nvSpPr>
          <p:spPr>
            <a:xfrm>
              <a:off x="14922100" y="19557621"/>
              <a:ext cx="1642781" cy="253981"/>
            </a:xfrm>
            <a:prstGeom prst="rect">
              <a:avLst/>
            </a:prstGeom>
            <a:noFill/>
            <a:ln w="76200">
              <a:solidFill>
                <a:srgbClr val="FF00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p:cNvSpPr/>
            <p:nvPr/>
          </p:nvSpPr>
          <p:spPr>
            <a:xfrm>
              <a:off x="5526218" y="17071069"/>
              <a:ext cx="2910288" cy="253981"/>
            </a:xfrm>
            <a:prstGeom prst="rect">
              <a:avLst/>
            </a:prstGeom>
            <a:noFill/>
            <a:ln w="76200">
              <a:solidFill>
                <a:srgbClr val="FFFF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p:cNvSpPr/>
            <p:nvPr/>
          </p:nvSpPr>
          <p:spPr>
            <a:xfrm>
              <a:off x="9024515" y="19989306"/>
              <a:ext cx="2826439" cy="253981"/>
            </a:xfrm>
            <a:prstGeom prst="rect">
              <a:avLst/>
            </a:prstGeom>
            <a:noFill/>
            <a:ln w="76200">
              <a:solidFill>
                <a:srgbClr val="FFFF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p:cNvSpPr/>
            <p:nvPr/>
          </p:nvSpPr>
          <p:spPr>
            <a:xfrm>
              <a:off x="11254800" y="21249825"/>
              <a:ext cx="1807059" cy="253981"/>
            </a:xfrm>
            <a:prstGeom prst="rect">
              <a:avLst/>
            </a:prstGeom>
            <a:noFill/>
            <a:ln w="76200">
              <a:solidFill>
                <a:srgbClr val="FF00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p:cNvSpPr/>
            <p:nvPr/>
          </p:nvSpPr>
          <p:spPr>
            <a:xfrm>
              <a:off x="4355249" y="18473891"/>
              <a:ext cx="2793974" cy="253981"/>
            </a:xfrm>
            <a:prstGeom prst="rect">
              <a:avLst/>
            </a:prstGeom>
            <a:noFill/>
            <a:ln w="76200">
              <a:solidFill>
                <a:srgbClr val="FF00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p:cNvSpPr/>
            <p:nvPr/>
          </p:nvSpPr>
          <p:spPr>
            <a:xfrm>
              <a:off x="4293250" y="17950230"/>
              <a:ext cx="4072414" cy="455020"/>
            </a:xfrm>
            <a:prstGeom prst="rect">
              <a:avLst/>
            </a:prstGeom>
            <a:noFill/>
            <a:ln w="76200">
              <a:solidFill>
                <a:srgbClr val="0070C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9" name="TextBox 68"/>
          <p:cNvSpPr txBox="1"/>
          <p:nvPr/>
        </p:nvSpPr>
        <p:spPr>
          <a:xfrm>
            <a:off x="13332590" y="17139354"/>
            <a:ext cx="11923722" cy="984885"/>
          </a:xfrm>
          <a:prstGeom prst="rect">
            <a:avLst/>
          </a:prstGeom>
          <a:noFill/>
        </p:spPr>
        <p:txBody>
          <a:bodyPr wrap="square" rtlCol="0">
            <a:spAutoFit/>
          </a:bodyPr>
          <a:lstStyle/>
          <a:p>
            <a:pPr algn="just"/>
            <a:r>
              <a:rPr lang="en-US" sz="2900" dirty="0" smtClean="0">
                <a:solidFill>
                  <a:schemeClr val="bg1"/>
                </a:solidFill>
                <a:latin typeface="Times New Roman" charset="0"/>
                <a:ea typeface="Times New Roman" charset="0"/>
                <a:cs typeface="Times New Roman" charset="0"/>
              </a:rPr>
              <a:t>Figure 2. BOLD signals during reading tasks correlated with syntactic predictability. </a:t>
            </a:r>
            <a:endParaRPr lang="en-US" sz="2900" b="1" dirty="0">
              <a:solidFill>
                <a:schemeClr val="bg1"/>
              </a:solidFill>
              <a:latin typeface="Times New Roman" charset="0"/>
              <a:ea typeface="Times New Roman" charset="0"/>
              <a:cs typeface="Times New Roman" charset="0"/>
            </a:endParaRPr>
          </a:p>
        </p:txBody>
      </p:sp>
      <p:sp>
        <p:nvSpPr>
          <p:cNvPr id="72" name="TextBox 71"/>
          <p:cNvSpPr txBox="1"/>
          <p:nvPr/>
        </p:nvSpPr>
        <p:spPr>
          <a:xfrm>
            <a:off x="27520227" y="6271961"/>
            <a:ext cx="10214074" cy="17497098"/>
          </a:xfrm>
          <a:prstGeom prst="rect">
            <a:avLst/>
          </a:prstGeom>
          <a:noFill/>
        </p:spPr>
        <p:txBody>
          <a:bodyPr wrap="square" rtlCol="0">
            <a:spAutoFit/>
          </a:bodyPr>
          <a:lstStyle/>
          <a:p>
            <a:pPr algn="just"/>
            <a:r>
              <a:rPr lang="en-US" sz="2900" b="1" dirty="0" smtClean="0">
                <a:solidFill>
                  <a:schemeClr val="bg1"/>
                </a:solidFill>
                <a:latin typeface="Times New Roman" charset="0"/>
                <a:ea typeface="Times New Roman" charset="0"/>
                <a:cs typeface="Times New Roman" charset="0"/>
              </a:rPr>
              <a:t>RESULTS (CONT’D)</a:t>
            </a:r>
          </a:p>
          <a:p>
            <a:pPr algn="just"/>
            <a:endParaRPr lang="en-US" sz="2900" dirty="0">
              <a:solidFill>
                <a:schemeClr val="bg1"/>
              </a:solidFill>
              <a:latin typeface="Times New Roman" charset="0"/>
              <a:ea typeface="Times New Roman" charset="0"/>
              <a:cs typeface="Times New Roman" charset="0"/>
            </a:endParaRPr>
          </a:p>
          <a:p>
            <a:r>
              <a:rPr lang="en-US" sz="2900" dirty="0" smtClean="0">
                <a:solidFill>
                  <a:schemeClr val="bg1"/>
                </a:solidFill>
                <a:latin typeface="Times New Roman" charset="0"/>
                <a:ea typeface="Times New Roman" charset="0"/>
                <a:cs typeface="Times New Roman" charset="0"/>
              </a:rPr>
              <a:t>BOLD signals correlated with syntactic predictability were in:</a:t>
            </a:r>
          </a:p>
          <a:p>
            <a:pPr algn="just"/>
            <a:endParaRPr lang="en-US" sz="2900" dirty="0" smtClean="0">
              <a:solidFill>
                <a:schemeClr val="bg1"/>
              </a:solidFill>
              <a:latin typeface="Times New Roman" charset="0"/>
              <a:ea typeface="Times New Roman" charset="0"/>
              <a:cs typeface="Times New Roman" charset="0"/>
            </a:endParaRPr>
          </a:p>
          <a:p>
            <a:pPr algn="just"/>
            <a:r>
              <a:rPr lang="en-US" sz="2900" b="1" dirty="0" smtClean="0">
                <a:solidFill>
                  <a:schemeClr val="bg1"/>
                </a:solidFill>
                <a:latin typeface="Times New Roman" charset="0"/>
                <a:ea typeface="Times New Roman" charset="0"/>
                <a:cs typeface="Times New Roman" charset="0"/>
              </a:rPr>
              <a:t>Visual Cortex</a:t>
            </a:r>
            <a:r>
              <a:rPr lang="en-US" sz="2900" dirty="0" smtClean="0">
                <a:solidFill>
                  <a:schemeClr val="bg1"/>
                </a:solidFill>
                <a:latin typeface="Times New Roman" charset="0"/>
                <a:ea typeface="Times New Roman" charset="0"/>
                <a:cs typeface="Times New Roman" charset="0"/>
              </a:rPr>
              <a:t>, involved in processing visual information.</a:t>
            </a:r>
          </a:p>
          <a:p>
            <a:pPr algn="just"/>
            <a:endParaRPr lang="en-US" sz="2900" dirty="0" smtClean="0">
              <a:solidFill>
                <a:schemeClr val="bg1"/>
              </a:solidFill>
              <a:latin typeface="Times New Roman" charset="0"/>
              <a:ea typeface="Times New Roman" charset="0"/>
              <a:cs typeface="Times New Roman" charset="0"/>
            </a:endParaRPr>
          </a:p>
          <a:p>
            <a:pPr algn="just"/>
            <a:r>
              <a:rPr lang="en-US" sz="2900" b="1" dirty="0" smtClean="0">
                <a:solidFill>
                  <a:schemeClr val="bg1"/>
                </a:solidFill>
                <a:latin typeface="Times New Roman" charset="0"/>
                <a:ea typeface="Times New Roman" charset="0"/>
                <a:cs typeface="Times New Roman" charset="0"/>
              </a:rPr>
              <a:t>Frontal and Supplementary Eye Fields</a:t>
            </a:r>
            <a:r>
              <a:rPr lang="en-US" sz="2900" dirty="0" smtClean="0">
                <a:solidFill>
                  <a:schemeClr val="bg1"/>
                </a:solidFill>
                <a:latin typeface="Times New Roman" charset="0"/>
                <a:ea typeface="Times New Roman" charset="0"/>
                <a:cs typeface="Times New Roman" charset="0"/>
              </a:rPr>
              <a:t>, which control where we look</a:t>
            </a:r>
          </a:p>
          <a:p>
            <a:pPr algn="just"/>
            <a:endParaRPr lang="en-US" sz="2900" b="1" dirty="0" smtClean="0">
              <a:solidFill>
                <a:schemeClr val="bg1"/>
              </a:solidFill>
              <a:latin typeface="Times New Roman" charset="0"/>
              <a:ea typeface="Times New Roman" charset="0"/>
              <a:cs typeface="Times New Roman" charset="0"/>
            </a:endParaRPr>
          </a:p>
          <a:p>
            <a:pPr algn="just"/>
            <a:r>
              <a:rPr lang="en-US" sz="2900" b="1" dirty="0" smtClean="0">
                <a:solidFill>
                  <a:schemeClr val="bg1"/>
                </a:solidFill>
                <a:latin typeface="Times New Roman" charset="0"/>
                <a:ea typeface="Times New Roman" charset="0"/>
                <a:cs typeface="Times New Roman" charset="0"/>
              </a:rPr>
              <a:t>Left Inferior Frontal Gyrus</a:t>
            </a:r>
            <a:r>
              <a:rPr lang="en-US" sz="2900" dirty="0" smtClean="0">
                <a:solidFill>
                  <a:schemeClr val="bg1"/>
                </a:solidFill>
                <a:latin typeface="Times New Roman" charset="0"/>
                <a:ea typeface="Times New Roman" charset="0"/>
                <a:cs typeface="Times New Roman" charset="0"/>
              </a:rPr>
              <a:t> (which contains </a:t>
            </a:r>
            <a:r>
              <a:rPr lang="en-US" sz="2900" dirty="0" err="1" smtClean="0">
                <a:solidFill>
                  <a:schemeClr val="bg1"/>
                </a:solidFill>
                <a:latin typeface="Times New Roman" charset="0"/>
                <a:ea typeface="Times New Roman" charset="0"/>
                <a:cs typeface="Times New Roman" charset="0"/>
              </a:rPr>
              <a:t>Broca’s</a:t>
            </a:r>
            <a:r>
              <a:rPr lang="en-US" sz="2900" dirty="0" smtClean="0">
                <a:solidFill>
                  <a:schemeClr val="bg1"/>
                </a:solidFill>
                <a:latin typeface="Times New Roman" charset="0"/>
                <a:ea typeface="Times New Roman" charset="0"/>
                <a:cs typeface="Times New Roman" charset="0"/>
              </a:rPr>
              <a:t> Area), a region commonly implicated in syntactic processing, and</a:t>
            </a:r>
          </a:p>
          <a:p>
            <a:pPr algn="just"/>
            <a:endParaRPr lang="en-US" sz="2900" b="1" dirty="0" smtClean="0">
              <a:solidFill>
                <a:schemeClr val="bg1"/>
              </a:solidFill>
              <a:latin typeface="Times New Roman" charset="0"/>
              <a:ea typeface="Times New Roman" charset="0"/>
              <a:cs typeface="Times New Roman" charset="0"/>
            </a:endParaRPr>
          </a:p>
          <a:p>
            <a:pPr algn="just"/>
            <a:r>
              <a:rPr lang="en-US" sz="2900" b="1" dirty="0" smtClean="0">
                <a:solidFill>
                  <a:schemeClr val="bg1"/>
                </a:solidFill>
                <a:latin typeface="Times New Roman" charset="0"/>
                <a:ea typeface="Times New Roman" charset="0"/>
                <a:cs typeface="Times New Roman" charset="0"/>
              </a:rPr>
              <a:t>Left Superior Temporal Gyrus</a:t>
            </a:r>
            <a:r>
              <a:rPr lang="en-US" sz="2900" dirty="0" smtClean="0">
                <a:solidFill>
                  <a:schemeClr val="bg1"/>
                </a:solidFill>
                <a:latin typeface="Times New Roman" charset="0"/>
                <a:ea typeface="Times New Roman" charset="0"/>
                <a:cs typeface="Times New Roman" charset="0"/>
              </a:rPr>
              <a:t>, a region involved in language processing in general and syntax specifically.</a:t>
            </a:r>
          </a:p>
          <a:p>
            <a:pPr algn="just"/>
            <a:endParaRPr lang="en-US" sz="2900" b="1" dirty="0" smtClean="0">
              <a:solidFill>
                <a:schemeClr val="bg1"/>
              </a:solidFill>
              <a:latin typeface="Times New Roman" charset="0"/>
              <a:ea typeface="Times New Roman" charset="0"/>
              <a:cs typeface="Times New Roman" charset="0"/>
            </a:endParaRPr>
          </a:p>
          <a:p>
            <a:pPr algn="ctr"/>
            <a:r>
              <a:rPr lang="en-US" sz="2900" b="1" dirty="0" smtClean="0">
                <a:solidFill>
                  <a:schemeClr val="bg1"/>
                </a:solidFill>
                <a:latin typeface="Times New Roman" charset="0"/>
                <a:ea typeface="Times New Roman" charset="0"/>
                <a:cs typeface="Times New Roman" charset="0"/>
              </a:rPr>
              <a:t>DISCUSSION</a:t>
            </a:r>
            <a:endParaRPr lang="en-US" sz="2900" dirty="0" smtClean="0">
              <a:solidFill>
                <a:schemeClr val="bg1"/>
              </a:solidFill>
              <a:latin typeface="Times New Roman" charset="0"/>
              <a:ea typeface="Times New Roman" charset="0"/>
              <a:cs typeface="Times New Roman" charset="0"/>
            </a:endParaRPr>
          </a:p>
          <a:p>
            <a:pPr algn="just"/>
            <a:r>
              <a:rPr lang="en-US" sz="2900" dirty="0" smtClean="0">
                <a:solidFill>
                  <a:schemeClr val="bg1"/>
                </a:solidFill>
                <a:latin typeface="Times New Roman" charset="0"/>
                <a:ea typeface="Times New Roman" charset="0"/>
                <a:cs typeface="Times New Roman" charset="0"/>
              </a:rPr>
              <a:t>These results corroborate previous findings from research studying syntactic processing</a:t>
            </a:r>
            <a:r>
              <a:rPr lang="en-US" sz="2900" baseline="30000" dirty="0" smtClean="0">
                <a:solidFill>
                  <a:schemeClr val="bg1"/>
                </a:solidFill>
                <a:latin typeface="Times New Roman" charset="0"/>
                <a:ea typeface="Times New Roman" charset="0"/>
                <a:cs typeface="Times New Roman" charset="0"/>
              </a:rPr>
              <a:t>1</a:t>
            </a:r>
            <a:r>
              <a:rPr lang="en-US" sz="2900" dirty="0" smtClean="0">
                <a:solidFill>
                  <a:schemeClr val="bg1"/>
                </a:solidFill>
                <a:latin typeface="Times New Roman" charset="0"/>
                <a:ea typeface="Times New Roman" charset="0"/>
                <a:cs typeface="Times New Roman" charset="0"/>
              </a:rPr>
              <a:t>. Our next steps will involve exploring the structural and functional connectivity of these regions with each other and with other regions of the eye movement network, to better understand how syntactic predictability influences how we read.</a:t>
            </a:r>
          </a:p>
          <a:p>
            <a:pPr algn="just"/>
            <a:endParaRPr lang="en-US" sz="2900" dirty="0" smtClean="0">
              <a:solidFill>
                <a:schemeClr val="bg1"/>
              </a:solidFill>
              <a:latin typeface="Times New Roman" charset="0"/>
              <a:ea typeface="Times New Roman" charset="0"/>
              <a:cs typeface="Times New Roman" charset="0"/>
            </a:endParaRPr>
          </a:p>
          <a:p>
            <a:pPr algn="just"/>
            <a:r>
              <a:rPr lang="en-US" sz="2900" dirty="0" smtClean="0">
                <a:solidFill>
                  <a:schemeClr val="bg1"/>
                </a:solidFill>
                <a:latin typeface="Times New Roman" charset="0"/>
                <a:ea typeface="Times New Roman" charset="0"/>
                <a:cs typeface="Times New Roman" charset="0"/>
              </a:rPr>
              <a:t>This research is important in helping us understand how syntax </a:t>
            </a:r>
            <a:r>
              <a:rPr lang="en-US" sz="2900" dirty="0">
                <a:solidFill>
                  <a:schemeClr val="bg1"/>
                </a:solidFill>
                <a:latin typeface="Times New Roman" charset="0"/>
                <a:ea typeface="Times New Roman" charset="0"/>
                <a:cs typeface="Times New Roman" charset="0"/>
              </a:rPr>
              <a:t>rules are implemented in the </a:t>
            </a:r>
            <a:r>
              <a:rPr lang="en-US" sz="2900" dirty="0" smtClean="0">
                <a:solidFill>
                  <a:schemeClr val="bg1"/>
                </a:solidFill>
                <a:latin typeface="Times New Roman" charset="0"/>
                <a:ea typeface="Times New Roman" charset="0"/>
                <a:cs typeface="Times New Roman" charset="0"/>
              </a:rPr>
              <a:t>human brain. Such an understanding is beneficial for both health practitioners and researchers in language acquisition and learning. Once the syntactic network is understood, doctors and speech pathologists can better identify problem areas in </a:t>
            </a:r>
            <a:r>
              <a:rPr lang="en-US" sz="2900" dirty="0">
                <a:solidFill>
                  <a:schemeClr val="bg1"/>
                </a:solidFill>
                <a:latin typeface="Times New Roman" charset="0"/>
                <a:ea typeface="Times New Roman" charset="0"/>
                <a:cs typeface="Times New Roman" charset="0"/>
              </a:rPr>
              <a:t>the brains of patients with various language deficits ranging from dyslexia to language-specific aphasias (caused by </a:t>
            </a:r>
            <a:r>
              <a:rPr lang="en-US" sz="2900" dirty="0" smtClean="0">
                <a:solidFill>
                  <a:schemeClr val="bg1"/>
                </a:solidFill>
                <a:latin typeface="Times New Roman" charset="0"/>
                <a:ea typeface="Times New Roman" charset="0"/>
                <a:cs typeface="Times New Roman" charset="0"/>
              </a:rPr>
              <a:t>strokes, traumatic brain injuries, or </a:t>
            </a:r>
            <a:r>
              <a:rPr lang="en-US" sz="2900" dirty="0">
                <a:solidFill>
                  <a:schemeClr val="bg1"/>
                </a:solidFill>
                <a:latin typeface="Times New Roman" charset="0"/>
                <a:ea typeface="Times New Roman" charset="0"/>
                <a:cs typeface="Times New Roman" charset="0"/>
              </a:rPr>
              <a:t>other neural tissue damage). </a:t>
            </a:r>
            <a:r>
              <a:rPr lang="en-US" sz="2900" dirty="0" smtClean="0">
                <a:solidFill>
                  <a:schemeClr val="bg1"/>
                </a:solidFill>
                <a:latin typeface="Times New Roman" charset="0"/>
                <a:ea typeface="Times New Roman" charset="0"/>
                <a:cs typeface="Times New Roman" charset="0"/>
              </a:rPr>
              <a:t>This </a:t>
            </a:r>
            <a:r>
              <a:rPr lang="en-US" sz="2900" dirty="0">
                <a:solidFill>
                  <a:schemeClr val="bg1"/>
                </a:solidFill>
                <a:latin typeface="Times New Roman" charset="0"/>
                <a:ea typeface="Times New Roman" charset="0"/>
                <a:cs typeface="Times New Roman" charset="0"/>
              </a:rPr>
              <a:t>research </a:t>
            </a:r>
            <a:r>
              <a:rPr lang="en-US" sz="2900" dirty="0" smtClean="0">
                <a:solidFill>
                  <a:schemeClr val="bg1"/>
                </a:solidFill>
                <a:latin typeface="Times New Roman" charset="0"/>
                <a:ea typeface="Times New Roman" charset="0"/>
                <a:cs typeface="Times New Roman" charset="0"/>
              </a:rPr>
              <a:t>could also clarify how </a:t>
            </a:r>
            <a:r>
              <a:rPr lang="en-US" sz="2900" dirty="0">
                <a:solidFill>
                  <a:schemeClr val="bg1"/>
                </a:solidFill>
                <a:latin typeface="Times New Roman" charset="0"/>
                <a:ea typeface="Times New Roman" charset="0"/>
                <a:cs typeface="Times New Roman" charset="0"/>
              </a:rPr>
              <a:t>second-language learners </a:t>
            </a:r>
            <a:r>
              <a:rPr lang="en-US" sz="2900" dirty="0" smtClean="0">
                <a:solidFill>
                  <a:schemeClr val="bg1"/>
                </a:solidFill>
                <a:latin typeface="Times New Roman" charset="0"/>
                <a:ea typeface="Times New Roman" charset="0"/>
                <a:cs typeface="Times New Roman" charset="0"/>
              </a:rPr>
              <a:t>implement </a:t>
            </a:r>
            <a:r>
              <a:rPr lang="en-US" sz="2900" dirty="0">
                <a:solidFill>
                  <a:schemeClr val="bg1"/>
                </a:solidFill>
                <a:latin typeface="Times New Roman" charset="0"/>
                <a:ea typeface="Times New Roman" charset="0"/>
                <a:cs typeface="Times New Roman" charset="0"/>
              </a:rPr>
              <a:t>syntax rules that differ from their native </a:t>
            </a:r>
            <a:r>
              <a:rPr lang="en-US" sz="2900" dirty="0" smtClean="0">
                <a:solidFill>
                  <a:schemeClr val="bg1"/>
                </a:solidFill>
                <a:latin typeface="Times New Roman" charset="0"/>
                <a:ea typeface="Times New Roman" charset="0"/>
                <a:cs typeface="Times New Roman" charset="0"/>
              </a:rPr>
              <a:t>language. This could provide </a:t>
            </a:r>
            <a:r>
              <a:rPr lang="en-US" sz="2900" dirty="0">
                <a:solidFill>
                  <a:schemeClr val="bg1"/>
                </a:solidFill>
                <a:latin typeface="Times New Roman" charset="0"/>
                <a:ea typeface="Times New Roman" charset="0"/>
                <a:cs typeface="Times New Roman" charset="0"/>
              </a:rPr>
              <a:t>valuable information that would enable researchers to improve methods of second-language learning.</a:t>
            </a:r>
          </a:p>
          <a:p>
            <a:r>
              <a:rPr lang="en-US" sz="2900" b="1" dirty="0">
                <a:solidFill>
                  <a:schemeClr val="bg1"/>
                </a:solidFill>
                <a:latin typeface="Times New Roman" charset="0"/>
                <a:ea typeface="Times New Roman" charset="0"/>
                <a:cs typeface="Times New Roman" charset="0"/>
              </a:rPr>
              <a:t> </a:t>
            </a:r>
            <a:endParaRPr lang="en-US" sz="2900" dirty="0">
              <a:solidFill>
                <a:schemeClr val="bg1"/>
              </a:solidFill>
              <a:latin typeface="Times New Roman" charset="0"/>
              <a:ea typeface="Times New Roman" charset="0"/>
              <a:cs typeface="Times New Roman" charset="0"/>
            </a:endParaRPr>
          </a:p>
          <a:p>
            <a:pPr algn="just"/>
            <a:endParaRPr lang="en-US" sz="2900" dirty="0" smtClean="0">
              <a:solidFill>
                <a:schemeClr val="bg1"/>
              </a:solidFill>
              <a:latin typeface="Times New Roman" charset="0"/>
              <a:ea typeface="Times New Roman" charset="0"/>
              <a:cs typeface="Times New Roman" charset="0"/>
            </a:endParaRPr>
          </a:p>
          <a:p>
            <a:pPr algn="just"/>
            <a:endParaRPr lang="en-US" sz="2900" dirty="0">
              <a:solidFill>
                <a:schemeClr val="bg1"/>
              </a:solidFill>
              <a:latin typeface="Times New Roman" charset="0"/>
              <a:ea typeface="Times New Roman" charset="0"/>
              <a:cs typeface="Times New Roman" charset="0"/>
            </a:endParaRPr>
          </a:p>
        </p:txBody>
      </p:sp>
      <p:sp>
        <p:nvSpPr>
          <p:cNvPr id="73" name="Rectangle 72"/>
          <p:cNvSpPr/>
          <p:nvPr/>
        </p:nvSpPr>
        <p:spPr>
          <a:xfrm>
            <a:off x="27508552" y="8977574"/>
            <a:ext cx="6403762" cy="457200"/>
          </a:xfrm>
          <a:prstGeom prst="rect">
            <a:avLst/>
          </a:prstGeom>
          <a:noFill/>
          <a:ln w="762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p:cNvSpPr/>
          <p:nvPr/>
        </p:nvSpPr>
        <p:spPr>
          <a:xfrm>
            <a:off x="27508553" y="8090869"/>
            <a:ext cx="2388352" cy="457200"/>
          </a:xfrm>
          <a:prstGeom prst="rect">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p:cNvSpPr/>
          <p:nvPr/>
        </p:nvSpPr>
        <p:spPr>
          <a:xfrm>
            <a:off x="27508552" y="10317358"/>
            <a:ext cx="4727843" cy="457200"/>
          </a:xfrm>
          <a:prstGeom prst="rect">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p:cNvSpPr/>
          <p:nvPr/>
        </p:nvSpPr>
        <p:spPr>
          <a:xfrm>
            <a:off x="27508553" y="11630636"/>
            <a:ext cx="5252297" cy="45720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TextBox 76"/>
          <p:cNvSpPr txBox="1"/>
          <p:nvPr/>
        </p:nvSpPr>
        <p:spPr>
          <a:xfrm>
            <a:off x="13219343" y="25722335"/>
            <a:ext cx="11864308" cy="1431161"/>
          </a:xfrm>
          <a:prstGeom prst="rect">
            <a:avLst/>
          </a:prstGeom>
          <a:noFill/>
        </p:spPr>
        <p:txBody>
          <a:bodyPr wrap="square" rtlCol="0">
            <a:spAutoFit/>
          </a:bodyPr>
          <a:lstStyle/>
          <a:p>
            <a:r>
              <a:rPr lang="en-US" sz="2900" dirty="0" smtClean="0">
                <a:solidFill>
                  <a:schemeClr val="bg1"/>
                </a:solidFill>
                <a:latin typeface="Times New Roman" charset="0"/>
                <a:ea typeface="Times New Roman" charset="0"/>
                <a:cs typeface="Times New Roman" charset="0"/>
              </a:rPr>
              <a:t>Figure 3. Word reading times were faster for words that were more syntactically predictable (i.e. readers could better guess what type of word [noun, verb, adjective, preposition] would come next).</a:t>
            </a:r>
            <a:endParaRPr lang="en-US" sz="2900" dirty="0">
              <a:solidFill>
                <a:schemeClr val="bg1"/>
              </a:solidFill>
              <a:latin typeface="Times New Roman" charset="0"/>
              <a:ea typeface="Times New Roman" charset="0"/>
              <a:cs typeface="Times New Roman" charset="0"/>
            </a:endParaRPr>
          </a:p>
        </p:txBody>
      </p:sp>
    </p:spTree>
    <p:extLst>
      <p:ext uri="{BB962C8B-B14F-4D97-AF65-F5344CB8AC3E}">
        <p14:creationId xmlns:p14="http://schemas.microsoft.com/office/powerpoint/2010/main" val="1128684839"/>
      </p:ext>
    </p:extLst>
  </p:cSld>
  <p:clrMapOvr>
    <a:masterClrMapping/>
  </p:clrMapOvr>
</p:sld>
</file>

<file path=ppt/theme/theme1.xml><?xml version="1.0" encoding="utf-8"?>
<a:theme xmlns:a="http://schemas.openxmlformats.org/drawingml/2006/main" name="Office Theme">
  <a:themeElements>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2811</TotalTime>
  <Words>687</Words>
  <Application>Microsoft Macintosh PowerPoint</Application>
  <PresentationFormat>Custom</PresentationFormat>
  <Paragraphs>40</Paragraphs>
  <Slides>1</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vt:i4>
      </vt:variant>
    </vt:vector>
  </HeadingPairs>
  <TitlesOfParts>
    <vt:vector size="6" baseType="lpstr">
      <vt:lpstr>Calibri</vt:lpstr>
      <vt:lpstr>Calibri Light</vt:lpstr>
      <vt:lpstr>Times New Roman</vt:lpstr>
      <vt:lpstr>Arial</vt:lpstr>
      <vt:lpstr>Office Theme</vt:lpstr>
      <vt:lpstr>PowerPoint Presentation</vt:lpstr>
    </vt:vector>
  </TitlesOfParts>
  <Company/>
  <LinksUpToDate>false</LinksUpToDate>
  <SharedDoc>false</SharedDoc>
  <HyperlinksChanged>false</HyperlinksChanged>
  <AppVersion>15.0027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85</cp:revision>
  <dcterms:created xsi:type="dcterms:W3CDTF">2017-03-16T17:14:15Z</dcterms:created>
  <dcterms:modified xsi:type="dcterms:W3CDTF">2017-03-30T16:20:48Z</dcterms:modified>
</cp:coreProperties>
</file>